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0" r:id="rId4"/>
    <p:sldId id="258"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57" r:id="rId19"/>
    <p:sldId id="274" r:id="rId20"/>
    <p:sldId id="275" r:id="rId21"/>
    <p:sldId id="276" r:id="rId22"/>
    <p:sldId id="277" r:id="rId23"/>
    <p:sldId id="278" r:id="rId24"/>
    <p:sldId id="279" r:id="rId25"/>
    <p:sldId id="280" r:id="rId26"/>
    <p:sldId id="281" r:id="rId27"/>
    <p:sldId id="282" r:id="rId28"/>
    <p:sldId id="283" r:id="rId29"/>
    <p:sldId id="285" r:id="rId30"/>
    <p:sldId id="286" r:id="rId31"/>
    <p:sldId id="288" r:id="rId32"/>
    <p:sldId id="284" r:id="rId33"/>
    <p:sldId id="28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4" d="100"/>
          <a:sy n="74" d="100"/>
        </p:scale>
        <p:origin x="129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A978AF6-B7F6-4266-999C-D0EABFE1A6DA}" type="datetimeFigureOut">
              <a:rPr lang="en-US" smtClean="0"/>
              <a:t>11/15/2013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EE680D-2144-4478-887F-8DB490605E67}" type="slidenum">
              <a:rPr lang="en-US" smtClean="0"/>
              <a:t>‹#›</a:t>
            </a:fld>
            <a:endParaRPr lang="en-US"/>
          </a:p>
        </p:txBody>
      </p:sp>
    </p:spTree>
    <p:extLst>
      <p:ext uri="{BB962C8B-B14F-4D97-AF65-F5344CB8AC3E}">
        <p14:creationId xmlns:p14="http://schemas.microsoft.com/office/powerpoint/2010/main" val="1282272875"/>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978AF6-B7F6-4266-999C-D0EABFE1A6DA}" type="datetimeFigureOut">
              <a:rPr lang="en-US" smtClean="0"/>
              <a:t>11/15/2013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EE680D-2144-4478-887F-8DB490605E67}" type="slidenum">
              <a:rPr lang="en-US" smtClean="0"/>
              <a:t>‹#›</a:t>
            </a:fld>
            <a:endParaRPr lang="en-US"/>
          </a:p>
        </p:txBody>
      </p:sp>
    </p:spTree>
    <p:extLst>
      <p:ext uri="{BB962C8B-B14F-4D97-AF65-F5344CB8AC3E}">
        <p14:creationId xmlns:p14="http://schemas.microsoft.com/office/powerpoint/2010/main" val="911443632"/>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978AF6-B7F6-4266-999C-D0EABFE1A6DA}" type="datetimeFigureOut">
              <a:rPr lang="en-US" smtClean="0"/>
              <a:t>11/15/2013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EE680D-2144-4478-887F-8DB490605E67}" type="slidenum">
              <a:rPr lang="en-US" smtClean="0"/>
              <a:t>‹#›</a:t>
            </a:fld>
            <a:endParaRPr lang="en-US"/>
          </a:p>
        </p:txBody>
      </p:sp>
    </p:spTree>
    <p:extLst>
      <p:ext uri="{BB962C8B-B14F-4D97-AF65-F5344CB8AC3E}">
        <p14:creationId xmlns:p14="http://schemas.microsoft.com/office/powerpoint/2010/main" val="3765595615"/>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978AF6-B7F6-4266-999C-D0EABFE1A6DA}" type="datetimeFigureOut">
              <a:rPr lang="en-US" smtClean="0"/>
              <a:t>11/15/2013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EE680D-2144-4478-887F-8DB490605E67}" type="slidenum">
              <a:rPr lang="en-US" smtClean="0"/>
              <a:t>‹#›</a:t>
            </a:fld>
            <a:endParaRPr lang="en-US"/>
          </a:p>
        </p:txBody>
      </p:sp>
    </p:spTree>
    <p:extLst>
      <p:ext uri="{BB962C8B-B14F-4D97-AF65-F5344CB8AC3E}">
        <p14:creationId xmlns:p14="http://schemas.microsoft.com/office/powerpoint/2010/main" val="94439445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978AF6-B7F6-4266-999C-D0EABFE1A6DA}" type="datetimeFigureOut">
              <a:rPr lang="en-US" smtClean="0"/>
              <a:t>11/15/2013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EE680D-2144-4478-887F-8DB490605E67}" type="slidenum">
              <a:rPr lang="en-US" smtClean="0"/>
              <a:t>‹#›</a:t>
            </a:fld>
            <a:endParaRPr lang="en-US"/>
          </a:p>
        </p:txBody>
      </p:sp>
    </p:spTree>
    <p:extLst>
      <p:ext uri="{BB962C8B-B14F-4D97-AF65-F5344CB8AC3E}">
        <p14:creationId xmlns:p14="http://schemas.microsoft.com/office/powerpoint/2010/main" val="2268153117"/>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A978AF6-B7F6-4266-999C-D0EABFE1A6DA}" type="datetimeFigureOut">
              <a:rPr lang="en-US" smtClean="0"/>
              <a:t>11/15/2013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EE680D-2144-4478-887F-8DB490605E67}" type="slidenum">
              <a:rPr lang="en-US" smtClean="0"/>
              <a:t>‹#›</a:t>
            </a:fld>
            <a:endParaRPr lang="en-US"/>
          </a:p>
        </p:txBody>
      </p:sp>
    </p:spTree>
    <p:extLst>
      <p:ext uri="{BB962C8B-B14F-4D97-AF65-F5344CB8AC3E}">
        <p14:creationId xmlns:p14="http://schemas.microsoft.com/office/powerpoint/2010/main" val="1042801515"/>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A978AF6-B7F6-4266-999C-D0EABFE1A6DA}" type="datetimeFigureOut">
              <a:rPr lang="en-US" smtClean="0"/>
              <a:t>11/15/2013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EE680D-2144-4478-887F-8DB490605E67}" type="slidenum">
              <a:rPr lang="en-US" smtClean="0"/>
              <a:t>‹#›</a:t>
            </a:fld>
            <a:endParaRPr lang="en-US"/>
          </a:p>
        </p:txBody>
      </p:sp>
    </p:spTree>
    <p:extLst>
      <p:ext uri="{BB962C8B-B14F-4D97-AF65-F5344CB8AC3E}">
        <p14:creationId xmlns:p14="http://schemas.microsoft.com/office/powerpoint/2010/main" val="281928296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A978AF6-B7F6-4266-999C-D0EABFE1A6DA}" type="datetimeFigureOut">
              <a:rPr lang="en-US" smtClean="0"/>
              <a:t>11/15/2013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EE680D-2144-4478-887F-8DB490605E67}" type="slidenum">
              <a:rPr lang="en-US" smtClean="0"/>
              <a:t>‹#›</a:t>
            </a:fld>
            <a:endParaRPr lang="en-US"/>
          </a:p>
        </p:txBody>
      </p:sp>
    </p:spTree>
    <p:extLst>
      <p:ext uri="{BB962C8B-B14F-4D97-AF65-F5344CB8AC3E}">
        <p14:creationId xmlns:p14="http://schemas.microsoft.com/office/powerpoint/2010/main" val="3624866161"/>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978AF6-B7F6-4266-999C-D0EABFE1A6DA}" type="datetimeFigureOut">
              <a:rPr lang="en-US" smtClean="0"/>
              <a:t>11/15/2013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EE680D-2144-4478-887F-8DB490605E67}" type="slidenum">
              <a:rPr lang="en-US" smtClean="0"/>
              <a:t>‹#›</a:t>
            </a:fld>
            <a:endParaRPr lang="en-US"/>
          </a:p>
        </p:txBody>
      </p:sp>
    </p:spTree>
    <p:extLst>
      <p:ext uri="{BB962C8B-B14F-4D97-AF65-F5344CB8AC3E}">
        <p14:creationId xmlns:p14="http://schemas.microsoft.com/office/powerpoint/2010/main" val="1401675492"/>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978AF6-B7F6-4266-999C-D0EABFE1A6DA}" type="datetimeFigureOut">
              <a:rPr lang="en-US" smtClean="0"/>
              <a:t>11/15/2013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EE680D-2144-4478-887F-8DB490605E67}" type="slidenum">
              <a:rPr lang="en-US" smtClean="0"/>
              <a:t>‹#›</a:t>
            </a:fld>
            <a:endParaRPr lang="en-US"/>
          </a:p>
        </p:txBody>
      </p:sp>
    </p:spTree>
    <p:extLst>
      <p:ext uri="{BB962C8B-B14F-4D97-AF65-F5344CB8AC3E}">
        <p14:creationId xmlns:p14="http://schemas.microsoft.com/office/powerpoint/2010/main" val="3767330165"/>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978AF6-B7F6-4266-999C-D0EABFE1A6DA}" type="datetimeFigureOut">
              <a:rPr lang="en-US" smtClean="0"/>
              <a:t>11/15/2013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EE680D-2144-4478-887F-8DB490605E67}" type="slidenum">
              <a:rPr lang="en-US" smtClean="0"/>
              <a:t>‹#›</a:t>
            </a:fld>
            <a:endParaRPr lang="en-US"/>
          </a:p>
        </p:txBody>
      </p:sp>
    </p:spTree>
    <p:extLst>
      <p:ext uri="{BB962C8B-B14F-4D97-AF65-F5344CB8AC3E}">
        <p14:creationId xmlns:p14="http://schemas.microsoft.com/office/powerpoint/2010/main" val="1466386873"/>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978AF6-B7F6-4266-999C-D0EABFE1A6DA}" type="datetimeFigureOut">
              <a:rPr lang="en-US" smtClean="0"/>
              <a:t>11/15/2013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EE680D-2144-4478-887F-8DB490605E67}" type="slidenum">
              <a:rPr lang="en-US" smtClean="0"/>
              <a:t>‹#›</a:t>
            </a:fld>
            <a:endParaRPr lang="en-US"/>
          </a:p>
        </p:txBody>
      </p:sp>
    </p:spTree>
    <p:extLst>
      <p:ext uri="{BB962C8B-B14F-4D97-AF65-F5344CB8AC3E}">
        <p14:creationId xmlns:p14="http://schemas.microsoft.com/office/powerpoint/2010/main" val="12565253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4312228" y="332509"/>
            <a:ext cx="4281054" cy="646331"/>
          </a:xfrm>
          <a:prstGeom prst="rect">
            <a:avLst/>
          </a:prstGeom>
          <a:noFill/>
        </p:spPr>
        <p:txBody>
          <a:bodyPr wrap="square" rtlCol="0">
            <a:spAutoFit/>
          </a:bodyPr>
          <a:lstStyle/>
          <a:p>
            <a:pPr algn="r"/>
            <a:r>
              <a:rPr lang="en-US" sz="3600" b="1" dirty="0" smtClean="0"/>
              <a:t>Ruth 3-4</a:t>
            </a:r>
            <a:endParaRPr lang="en-US" sz="3600" b="1" dirty="0"/>
          </a:p>
        </p:txBody>
      </p:sp>
    </p:spTree>
    <p:extLst>
      <p:ext uri="{BB962C8B-B14F-4D97-AF65-F5344CB8AC3E}">
        <p14:creationId xmlns:p14="http://schemas.microsoft.com/office/powerpoint/2010/main" val="2839025921"/>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Rectangle 1"/>
          <p:cNvSpPr/>
          <p:nvPr/>
        </p:nvSpPr>
        <p:spPr>
          <a:xfrm>
            <a:off x="0" y="5934670"/>
            <a:ext cx="8964955"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smtClean="0">
                <a:ln/>
                <a:solidFill>
                  <a:schemeClr val="accent3"/>
                </a:solidFill>
                <a:sym typeface="Wingdings 3" panose="05040102010807070707" pitchFamily="18" charset="2"/>
              </a:rPr>
              <a:t>Abraham </a:t>
            </a:r>
            <a:r>
              <a:rPr lang="en-US" sz="5400" b="1" cap="none" spc="0" dirty="0" smtClean="0">
                <a:ln/>
                <a:solidFill>
                  <a:schemeClr val="accent3"/>
                </a:solidFill>
                <a:effectLst/>
              </a:rPr>
              <a:t>Boaz</a:t>
            </a:r>
            <a:r>
              <a:rPr lang="en-US" sz="5400" b="1" dirty="0" smtClean="0">
                <a:ln/>
                <a:solidFill>
                  <a:schemeClr val="accent3"/>
                </a:solidFill>
                <a:sym typeface="Wingdings 3" panose="05040102010807070707" pitchFamily="18" charset="2"/>
              </a:rPr>
              <a:t> David Jesus</a:t>
            </a:r>
            <a:endParaRPr lang="en-US" sz="5400" b="1" cap="none" spc="0" dirty="0">
              <a:ln/>
              <a:solidFill>
                <a:schemeClr val="accent3"/>
              </a:solidFill>
              <a:effectLst/>
            </a:endParaRPr>
          </a:p>
        </p:txBody>
      </p:sp>
      <p:sp>
        <p:nvSpPr>
          <p:cNvPr id="3" name="TextBox 2"/>
          <p:cNvSpPr txBox="1"/>
          <p:nvPr/>
        </p:nvSpPr>
        <p:spPr>
          <a:xfrm>
            <a:off x="0" y="0"/>
            <a:ext cx="8840264" cy="5816977"/>
          </a:xfrm>
          <a:prstGeom prst="rect">
            <a:avLst/>
          </a:prstGeom>
          <a:noFill/>
        </p:spPr>
        <p:txBody>
          <a:bodyPr wrap="square" rtlCol="0">
            <a:spAutoFit/>
          </a:bodyPr>
          <a:lstStyle/>
          <a:p>
            <a:r>
              <a:rPr lang="en-US" sz="3600" b="1" dirty="0" smtClean="0">
                <a:solidFill>
                  <a:schemeClr val="bg1"/>
                </a:solidFill>
              </a:rPr>
              <a:t>3.8-9:  It happened in the middle of the night that the man was startled and bent forward; and behold, a woman was lying at his feet.  He said, “Who are you?” And she answered, “I am Ruth your maid. So spread your </a:t>
            </a:r>
            <a:r>
              <a:rPr lang="en-US" sz="3600" b="1" dirty="0" smtClean="0">
                <a:solidFill>
                  <a:schemeClr val="accent5">
                    <a:lumMod val="60000"/>
                    <a:lumOff val="40000"/>
                  </a:schemeClr>
                </a:solidFill>
              </a:rPr>
              <a:t>covering </a:t>
            </a:r>
            <a:r>
              <a:rPr lang="en-US" sz="3600" b="1" dirty="0" smtClean="0">
                <a:solidFill>
                  <a:schemeClr val="bg1"/>
                </a:solidFill>
              </a:rPr>
              <a:t>over your maid, for you are a </a:t>
            </a:r>
          </a:p>
          <a:p>
            <a:r>
              <a:rPr lang="en-US" sz="3600" b="1" dirty="0">
                <a:solidFill>
                  <a:schemeClr val="bg1"/>
                </a:solidFill>
              </a:rPr>
              <a:t>	</a:t>
            </a:r>
            <a:r>
              <a:rPr lang="en-US" sz="3600" b="1" dirty="0" smtClean="0">
                <a:solidFill>
                  <a:srgbClr val="FFFF00"/>
                </a:solidFill>
              </a:rPr>
              <a:t>close relative</a:t>
            </a:r>
            <a:r>
              <a:rPr lang="en-US" sz="3600" b="1" dirty="0" smtClean="0">
                <a:solidFill>
                  <a:schemeClr val="bg1"/>
                </a:solidFill>
              </a:rPr>
              <a:t>.”  </a:t>
            </a:r>
          </a:p>
          <a:p>
            <a:r>
              <a:rPr lang="en-US" sz="3600" b="1" dirty="0" smtClean="0">
                <a:solidFill>
                  <a:schemeClr val="bg1"/>
                </a:solidFill>
              </a:rPr>
              <a:t>		</a:t>
            </a:r>
            <a:r>
              <a:rPr lang="en-US" sz="3600" b="1" dirty="0">
                <a:solidFill>
                  <a:schemeClr val="bg1"/>
                </a:solidFill>
              </a:rPr>
              <a:t>	</a:t>
            </a:r>
            <a:r>
              <a:rPr lang="he-IL" sz="3600" dirty="0" smtClean="0">
                <a:latin typeface="Calibri" panose="020F0502020204030204" pitchFamily="34" charset="0"/>
                <a:cs typeface="Times New Roman" panose="02020603050405020304" pitchFamily="18" charset="0"/>
              </a:rPr>
              <a:t> </a:t>
            </a:r>
            <a:r>
              <a:rPr lang="he-IL" sz="6000" dirty="0" smtClean="0">
                <a:solidFill>
                  <a:srgbClr val="FFFF00"/>
                </a:solidFill>
                <a:latin typeface="Calibri" panose="020F0502020204030204" pitchFamily="34" charset="0"/>
                <a:cs typeface="Times New Roman" panose="02020603050405020304" pitchFamily="18" charset="0"/>
              </a:rPr>
              <a:t>גָּאַל</a:t>
            </a:r>
            <a:r>
              <a:rPr lang="he-IL" sz="3600" dirty="0" smtClean="0">
                <a:latin typeface="Calibri" panose="020F0502020204030204" pitchFamily="34" charset="0"/>
                <a:cs typeface="Times New Roman" panose="02020603050405020304" pitchFamily="18" charset="0"/>
              </a:rPr>
              <a:t> </a:t>
            </a:r>
            <a:r>
              <a:rPr lang="en-US" sz="3600" b="1" dirty="0" smtClean="0">
                <a:solidFill>
                  <a:srgbClr val="FFFF00"/>
                </a:solidFill>
              </a:rPr>
              <a:t>[kinsman redeemer]</a:t>
            </a:r>
            <a:r>
              <a:rPr lang="en-US" sz="3600" b="1" dirty="0" smtClean="0">
                <a:solidFill>
                  <a:schemeClr val="bg1"/>
                </a:solidFill>
              </a:rPr>
              <a:t>	</a:t>
            </a:r>
          </a:p>
          <a:p>
            <a:r>
              <a:rPr lang="en-US" sz="3600" b="1" dirty="0">
                <a:solidFill>
                  <a:schemeClr val="bg1"/>
                </a:solidFill>
              </a:rPr>
              <a:t>	</a:t>
            </a:r>
            <a:r>
              <a:rPr lang="he-IL" sz="6000" dirty="0">
                <a:solidFill>
                  <a:schemeClr val="accent5">
                    <a:lumMod val="60000"/>
                    <a:lumOff val="40000"/>
                  </a:schemeClr>
                </a:solidFill>
                <a:latin typeface="Times New Roman" panose="02020603050405020304" pitchFamily="18" charset="0"/>
                <a:cs typeface="Times New Roman" panose="02020603050405020304" pitchFamily="18" charset="0"/>
              </a:rPr>
              <a:t>כָּנָף</a:t>
            </a:r>
            <a:r>
              <a:rPr lang="he-IL" sz="3600" dirty="0"/>
              <a:t> </a:t>
            </a:r>
            <a:r>
              <a:rPr lang="en-US" sz="3600" dirty="0" smtClean="0"/>
              <a:t> </a:t>
            </a:r>
            <a:r>
              <a:rPr lang="en-US" sz="3600" b="1" dirty="0" smtClean="0">
                <a:solidFill>
                  <a:schemeClr val="accent5">
                    <a:lumMod val="60000"/>
                    <a:lumOff val="40000"/>
                  </a:schemeClr>
                </a:solidFill>
              </a:rPr>
              <a:t>[wings= covering of skirt/garment]</a:t>
            </a:r>
            <a:endParaRPr lang="en-US" sz="3600" dirty="0">
              <a:solidFill>
                <a:schemeClr val="accent5">
                  <a:lumMod val="60000"/>
                  <a:lumOff val="40000"/>
                </a:schemeClr>
              </a:solidFill>
            </a:endParaRPr>
          </a:p>
        </p:txBody>
      </p:sp>
      <p:cxnSp>
        <p:nvCxnSpPr>
          <p:cNvPr id="5" name="Straight Arrow Connector 4"/>
          <p:cNvCxnSpPr/>
          <p:nvPr/>
        </p:nvCxnSpPr>
        <p:spPr>
          <a:xfrm>
            <a:off x="2192482" y="4010891"/>
            <a:ext cx="602673" cy="363682"/>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453737" y="3300846"/>
            <a:ext cx="761999" cy="1592801"/>
          </a:xfrm>
          <a:prstGeom prst="straightConnector1">
            <a:avLst/>
          </a:prstGeom>
          <a:ln w="5080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538183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Rectangle 1"/>
          <p:cNvSpPr/>
          <p:nvPr/>
        </p:nvSpPr>
        <p:spPr>
          <a:xfrm>
            <a:off x="0" y="5934670"/>
            <a:ext cx="8964955"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smtClean="0">
                <a:ln/>
                <a:solidFill>
                  <a:schemeClr val="accent3"/>
                </a:solidFill>
                <a:sym typeface="Wingdings 3" panose="05040102010807070707" pitchFamily="18" charset="2"/>
              </a:rPr>
              <a:t>Abraham </a:t>
            </a:r>
            <a:r>
              <a:rPr lang="en-US" sz="5400" b="1" cap="none" spc="0" dirty="0" smtClean="0">
                <a:ln/>
                <a:solidFill>
                  <a:schemeClr val="accent3"/>
                </a:solidFill>
                <a:effectLst/>
              </a:rPr>
              <a:t>Boaz</a:t>
            </a:r>
            <a:r>
              <a:rPr lang="en-US" sz="5400" b="1" dirty="0" smtClean="0">
                <a:ln/>
                <a:solidFill>
                  <a:schemeClr val="accent3"/>
                </a:solidFill>
                <a:sym typeface="Wingdings 3" panose="05040102010807070707" pitchFamily="18" charset="2"/>
              </a:rPr>
              <a:t> David Jesus</a:t>
            </a:r>
            <a:endParaRPr lang="en-US" sz="5400" b="1" cap="none" spc="0" dirty="0">
              <a:ln/>
              <a:solidFill>
                <a:schemeClr val="accent3"/>
              </a:solidFill>
              <a:effectLst/>
            </a:endParaRPr>
          </a:p>
        </p:txBody>
      </p:sp>
      <p:sp>
        <p:nvSpPr>
          <p:cNvPr id="3" name="TextBox 2"/>
          <p:cNvSpPr txBox="1"/>
          <p:nvPr/>
        </p:nvSpPr>
        <p:spPr>
          <a:xfrm>
            <a:off x="0" y="0"/>
            <a:ext cx="9144000" cy="6186309"/>
          </a:xfrm>
          <a:prstGeom prst="rect">
            <a:avLst/>
          </a:prstGeom>
          <a:noFill/>
        </p:spPr>
        <p:txBody>
          <a:bodyPr wrap="square" rtlCol="0">
            <a:spAutoFit/>
          </a:bodyPr>
          <a:lstStyle/>
          <a:p>
            <a:r>
              <a:rPr lang="en-US" sz="3600" b="1" dirty="0" smtClean="0">
                <a:solidFill>
                  <a:schemeClr val="bg1"/>
                </a:solidFill>
              </a:rPr>
              <a:t>3.10-13: </a:t>
            </a:r>
            <a:r>
              <a:rPr lang="en-US" sz="3600" b="1" dirty="0">
                <a:solidFill>
                  <a:schemeClr val="bg1"/>
                </a:solidFill>
              </a:rPr>
              <a:t>Then he said, “May you be blessed of the LORD, my daughter. You have shown your last kindness to be better than the first by not going after young men, whether poor or rich.  Now, my daughter, do not fear. I will do for you whatever you ask, for all my people in the city know that you are a woman of excellence.  Now it is true I am a close relative; however, there is a relative closer than I.  Remain this night, and when morning comes, if he will redeem you, </a:t>
            </a:r>
            <a:r>
              <a:rPr lang="en-US" sz="3600" b="1" dirty="0" smtClean="0">
                <a:solidFill>
                  <a:schemeClr val="bg1"/>
                </a:solidFill>
              </a:rPr>
              <a:t>good…</a:t>
            </a:r>
            <a:endParaRPr lang="en-US" sz="3600" dirty="0">
              <a:solidFill>
                <a:schemeClr val="bg1"/>
              </a:solidFill>
            </a:endParaRPr>
          </a:p>
        </p:txBody>
      </p:sp>
    </p:spTree>
    <p:extLst>
      <p:ext uri="{BB962C8B-B14F-4D97-AF65-F5344CB8AC3E}">
        <p14:creationId xmlns:p14="http://schemas.microsoft.com/office/powerpoint/2010/main" val="4249262415"/>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Rectangle 1"/>
          <p:cNvSpPr/>
          <p:nvPr/>
        </p:nvSpPr>
        <p:spPr>
          <a:xfrm>
            <a:off x="0" y="5934670"/>
            <a:ext cx="8964955"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smtClean="0">
                <a:ln/>
                <a:solidFill>
                  <a:schemeClr val="accent3"/>
                </a:solidFill>
                <a:sym typeface="Wingdings 3" panose="05040102010807070707" pitchFamily="18" charset="2"/>
              </a:rPr>
              <a:t>Abraham </a:t>
            </a:r>
            <a:r>
              <a:rPr lang="en-US" sz="5400" b="1" cap="none" spc="0" dirty="0" smtClean="0">
                <a:ln/>
                <a:solidFill>
                  <a:schemeClr val="accent3"/>
                </a:solidFill>
                <a:effectLst/>
              </a:rPr>
              <a:t>Boaz</a:t>
            </a:r>
            <a:r>
              <a:rPr lang="en-US" sz="5400" b="1" dirty="0" smtClean="0">
                <a:ln/>
                <a:solidFill>
                  <a:schemeClr val="accent3"/>
                </a:solidFill>
                <a:sym typeface="Wingdings 3" panose="05040102010807070707" pitchFamily="18" charset="2"/>
              </a:rPr>
              <a:t> David Jesus</a:t>
            </a:r>
            <a:endParaRPr lang="en-US" sz="5400" b="1" cap="none" spc="0" dirty="0">
              <a:ln/>
              <a:solidFill>
                <a:schemeClr val="accent3"/>
              </a:solidFill>
              <a:effectLst/>
            </a:endParaRPr>
          </a:p>
        </p:txBody>
      </p:sp>
      <p:sp>
        <p:nvSpPr>
          <p:cNvPr id="3" name="TextBox 2"/>
          <p:cNvSpPr txBox="1"/>
          <p:nvPr/>
        </p:nvSpPr>
        <p:spPr>
          <a:xfrm>
            <a:off x="0" y="0"/>
            <a:ext cx="9144000" cy="6186309"/>
          </a:xfrm>
          <a:prstGeom prst="rect">
            <a:avLst/>
          </a:prstGeom>
          <a:noFill/>
        </p:spPr>
        <p:txBody>
          <a:bodyPr wrap="square" rtlCol="0">
            <a:spAutoFit/>
          </a:bodyPr>
          <a:lstStyle/>
          <a:p>
            <a:r>
              <a:rPr lang="en-US" sz="3600" b="1" dirty="0" smtClean="0">
                <a:solidFill>
                  <a:schemeClr val="bg1"/>
                </a:solidFill>
              </a:rPr>
              <a:t>3.13-15: …let him redeem you. But if he does not wish to redeem you, then I will redeem you, as the LORD lives. Lie down until morning.” </a:t>
            </a:r>
            <a:r>
              <a:rPr lang="en-US" sz="3600" b="1" baseline="30000" dirty="0" smtClean="0">
                <a:solidFill>
                  <a:schemeClr val="bg1"/>
                </a:solidFill>
              </a:rPr>
              <a:t> </a:t>
            </a:r>
            <a:r>
              <a:rPr lang="en-US" sz="3600" b="1" dirty="0" smtClean="0">
                <a:solidFill>
                  <a:schemeClr val="bg1"/>
                </a:solidFill>
              </a:rPr>
              <a:t>So she lay at his feet until morning and rose before one could recognize another; and he said, “Let it not be known that the woman came to the threshing floor.”  Again he said, “Give me the cloak that is on you and hold it.” So she held it, and he measured six measures of barley and laid it on her. Then she went into the city.</a:t>
            </a:r>
            <a:endParaRPr lang="en-US" sz="3600" dirty="0">
              <a:solidFill>
                <a:schemeClr val="bg1"/>
              </a:solidFill>
            </a:endParaRPr>
          </a:p>
        </p:txBody>
      </p:sp>
    </p:spTree>
    <p:extLst>
      <p:ext uri="{BB962C8B-B14F-4D97-AF65-F5344CB8AC3E}">
        <p14:creationId xmlns:p14="http://schemas.microsoft.com/office/powerpoint/2010/main" val="3845822065"/>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3" b="25330"/>
          <a:stretch/>
        </p:blipFill>
        <p:spPr>
          <a:xfrm>
            <a:off x="0" y="1737360"/>
            <a:ext cx="10541759" cy="5120640"/>
          </a:xfrm>
          <a:prstGeom prst="rect">
            <a:avLst/>
          </a:prstGeom>
        </p:spPr>
      </p:pic>
      <p:sp>
        <p:nvSpPr>
          <p:cNvPr id="2" name="TextBox 1"/>
          <p:cNvSpPr txBox="1"/>
          <p:nvPr/>
        </p:nvSpPr>
        <p:spPr>
          <a:xfrm>
            <a:off x="0" y="0"/>
            <a:ext cx="10541758" cy="2308324"/>
          </a:xfrm>
          <a:prstGeom prst="rect">
            <a:avLst/>
          </a:prstGeom>
          <a:solidFill>
            <a:schemeClr val="bg2">
              <a:lumMod val="25000"/>
            </a:schemeClr>
          </a:solidFill>
        </p:spPr>
        <p:txBody>
          <a:bodyPr wrap="square" rtlCol="0">
            <a:spAutoFit/>
          </a:bodyPr>
          <a:lstStyle/>
          <a:p>
            <a:r>
              <a:rPr lang="en-US" sz="3600" b="1" dirty="0" smtClean="0">
                <a:solidFill>
                  <a:schemeClr val="bg1"/>
                </a:solidFill>
              </a:rPr>
              <a:t>Boaz said he would ask the closer kinsman redeemer to redeem Ruth, but if he would not then Boaz would.</a:t>
            </a:r>
          </a:p>
          <a:p>
            <a:endParaRPr lang="en-US" sz="3600" b="1" dirty="0">
              <a:solidFill>
                <a:schemeClr val="bg1"/>
              </a:solidFill>
            </a:endParaRPr>
          </a:p>
          <a:p>
            <a:r>
              <a:rPr lang="en-US" sz="3600" b="1" dirty="0" smtClean="0">
                <a:solidFill>
                  <a:schemeClr val="bg1"/>
                </a:solidFill>
              </a:rPr>
              <a:t>Does this reflect </a:t>
            </a:r>
            <a:r>
              <a:rPr lang="en-US" sz="3600" b="1" dirty="0" smtClean="0">
                <a:solidFill>
                  <a:schemeClr val="bg1"/>
                </a:solidFill>
              </a:rPr>
              <a:t>correct use of the </a:t>
            </a:r>
            <a:r>
              <a:rPr lang="en-US" sz="3600" b="1" dirty="0" smtClean="0">
                <a:solidFill>
                  <a:schemeClr val="bg1"/>
                </a:solidFill>
              </a:rPr>
              <a:t>Law?</a:t>
            </a:r>
            <a:endParaRPr lang="en-US" sz="3600" b="1" dirty="0">
              <a:solidFill>
                <a:schemeClr val="bg1"/>
              </a:solidFill>
            </a:endParaRPr>
          </a:p>
        </p:txBody>
      </p:sp>
    </p:spTree>
    <p:extLst>
      <p:ext uri="{BB962C8B-B14F-4D97-AF65-F5344CB8AC3E}">
        <p14:creationId xmlns:p14="http://schemas.microsoft.com/office/powerpoint/2010/main" val="1771970971"/>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Rectangle 1"/>
          <p:cNvSpPr/>
          <p:nvPr/>
        </p:nvSpPr>
        <p:spPr>
          <a:xfrm>
            <a:off x="0" y="5934670"/>
            <a:ext cx="8964955"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smtClean="0">
                <a:ln/>
                <a:solidFill>
                  <a:schemeClr val="accent3"/>
                </a:solidFill>
                <a:sym typeface="Wingdings 3" panose="05040102010807070707" pitchFamily="18" charset="2"/>
              </a:rPr>
              <a:t>Abraham </a:t>
            </a:r>
            <a:r>
              <a:rPr lang="en-US" sz="5400" b="1" cap="none" spc="0" dirty="0" smtClean="0">
                <a:ln/>
                <a:solidFill>
                  <a:schemeClr val="accent3"/>
                </a:solidFill>
                <a:effectLst/>
              </a:rPr>
              <a:t>Boaz</a:t>
            </a:r>
            <a:r>
              <a:rPr lang="en-US" sz="5400" b="1" dirty="0" smtClean="0">
                <a:ln/>
                <a:solidFill>
                  <a:schemeClr val="accent3"/>
                </a:solidFill>
                <a:sym typeface="Wingdings 3" panose="05040102010807070707" pitchFamily="18" charset="2"/>
              </a:rPr>
              <a:t> David Jesus</a:t>
            </a:r>
            <a:endParaRPr lang="en-US" sz="5400" b="1" cap="none" spc="0" dirty="0">
              <a:ln/>
              <a:solidFill>
                <a:schemeClr val="accent3"/>
              </a:solidFill>
              <a:effectLst/>
            </a:endParaRPr>
          </a:p>
        </p:txBody>
      </p:sp>
      <p:sp>
        <p:nvSpPr>
          <p:cNvPr id="3" name="TextBox 2"/>
          <p:cNvSpPr txBox="1"/>
          <p:nvPr/>
        </p:nvSpPr>
        <p:spPr>
          <a:xfrm>
            <a:off x="0" y="0"/>
            <a:ext cx="9144000" cy="5570756"/>
          </a:xfrm>
          <a:prstGeom prst="rect">
            <a:avLst/>
          </a:prstGeom>
          <a:noFill/>
        </p:spPr>
        <p:txBody>
          <a:bodyPr wrap="square" rtlCol="0">
            <a:spAutoFit/>
          </a:bodyPr>
          <a:lstStyle/>
          <a:p>
            <a:r>
              <a:rPr lang="en-US" sz="3200" b="1" dirty="0" smtClean="0">
                <a:solidFill>
                  <a:schemeClr val="bg1"/>
                </a:solidFill>
              </a:rPr>
              <a:t>Matthew 1.1-5 [NET]:  </a:t>
            </a:r>
            <a:r>
              <a:rPr lang="en-US" sz="3200" b="1" dirty="0">
                <a:solidFill>
                  <a:schemeClr val="bg1"/>
                </a:solidFill>
              </a:rPr>
              <a:t>This is the record of the genealogy of Jesus Christ, the son of David, the son of Abraham. Abraham was the father of Isaac, Isaac the father of Jacob, Jacob the father of Judah and his brothers, Judah the father of Perez and </a:t>
            </a:r>
            <a:r>
              <a:rPr lang="en-US" sz="3200" b="1" dirty="0" err="1">
                <a:solidFill>
                  <a:schemeClr val="bg1"/>
                </a:solidFill>
              </a:rPr>
              <a:t>Zerah</a:t>
            </a:r>
            <a:r>
              <a:rPr lang="en-US" sz="3200" b="1" dirty="0">
                <a:solidFill>
                  <a:schemeClr val="bg1"/>
                </a:solidFill>
              </a:rPr>
              <a:t> (by Tamar), Perez the father of </a:t>
            </a:r>
            <a:r>
              <a:rPr lang="en-US" sz="3200" b="1" dirty="0" err="1">
                <a:solidFill>
                  <a:schemeClr val="bg1"/>
                </a:solidFill>
              </a:rPr>
              <a:t>Hezron</a:t>
            </a:r>
            <a:r>
              <a:rPr lang="en-US" sz="3200" b="1" dirty="0">
                <a:solidFill>
                  <a:schemeClr val="bg1"/>
                </a:solidFill>
              </a:rPr>
              <a:t>, </a:t>
            </a:r>
            <a:r>
              <a:rPr lang="en-US" sz="3200" b="1" dirty="0" err="1">
                <a:solidFill>
                  <a:schemeClr val="bg1"/>
                </a:solidFill>
              </a:rPr>
              <a:t>Hezron</a:t>
            </a:r>
            <a:r>
              <a:rPr lang="en-US" sz="3200" b="1" dirty="0">
                <a:solidFill>
                  <a:schemeClr val="bg1"/>
                </a:solidFill>
              </a:rPr>
              <a:t> the father of Ram, Ram the father of </a:t>
            </a:r>
            <a:r>
              <a:rPr lang="en-US" sz="3200" b="1" dirty="0" err="1">
                <a:solidFill>
                  <a:schemeClr val="bg1"/>
                </a:solidFill>
              </a:rPr>
              <a:t>Amminadab</a:t>
            </a:r>
            <a:r>
              <a:rPr lang="en-US" sz="3200" b="1" dirty="0">
                <a:solidFill>
                  <a:schemeClr val="bg1"/>
                </a:solidFill>
              </a:rPr>
              <a:t>, </a:t>
            </a:r>
            <a:r>
              <a:rPr lang="en-US" sz="3200" b="1" dirty="0" err="1">
                <a:solidFill>
                  <a:schemeClr val="bg1"/>
                </a:solidFill>
              </a:rPr>
              <a:t>Amminadab</a:t>
            </a:r>
            <a:r>
              <a:rPr lang="en-US" sz="3200" b="1" dirty="0">
                <a:solidFill>
                  <a:schemeClr val="bg1"/>
                </a:solidFill>
              </a:rPr>
              <a:t> the father of </a:t>
            </a:r>
            <a:r>
              <a:rPr lang="en-US" sz="3200" b="1" dirty="0" err="1">
                <a:solidFill>
                  <a:schemeClr val="bg1"/>
                </a:solidFill>
              </a:rPr>
              <a:t>Nahshon</a:t>
            </a:r>
            <a:r>
              <a:rPr lang="en-US" sz="3200" b="1" dirty="0">
                <a:solidFill>
                  <a:schemeClr val="bg1"/>
                </a:solidFill>
              </a:rPr>
              <a:t>, </a:t>
            </a:r>
            <a:r>
              <a:rPr lang="en-US" sz="3200" b="1" dirty="0" err="1">
                <a:solidFill>
                  <a:schemeClr val="bg1"/>
                </a:solidFill>
              </a:rPr>
              <a:t>Nahshon</a:t>
            </a:r>
            <a:r>
              <a:rPr lang="en-US" sz="3200" b="1" dirty="0">
                <a:solidFill>
                  <a:schemeClr val="bg1"/>
                </a:solidFill>
              </a:rPr>
              <a:t> the father of Salmon, </a:t>
            </a:r>
            <a:r>
              <a:rPr lang="en-US" sz="3200" b="1" dirty="0">
                <a:solidFill>
                  <a:srgbClr val="FFFF00"/>
                </a:solidFill>
              </a:rPr>
              <a:t>Salmon the father of Boaz (by </a:t>
            </a:r>
            <a:r>
              <a:rPr lang="en-US" sz="3200" b="1" dirty="0" err="1">
                <a:solidFill>
                  <a:srgbClr val="FFFF00"/>
                </a:solidFill>
              </a:rPr>
              <a:t>Rahab</a:t>
            </a:r>
            <a:r>
              <a:rPr lang="en-US" sz="3200" b="1" dirty="0">
                <a:solidFill>
                  <a:srgbClr val="FFFF00"/>
                </a:solidFill>
              </a:rPr>
              <a:t>)</a:t>
            </a:r>
            <a:r>
              <a:rPr lang="en-US" sz="3200" b="1" dirty="0">
                <a:solidFill>
                  <a:schemeClr val="bg1"/>
                </a:solidFill>
              </a:rPr>
              <a:t>, Boaz the father of </a:t>
            </a:r>
            <a:r>
              <a:rPr lang="en-US" sz="3200" b="1" dirty="0" err="1">
                <a:solidFill>
                  <a:schemeClr val="bg1"/>
                </a:solidFill>
              </a:rPr>
              <a:t>Obed</a:t>
            </a:r>
            <a:r>
              <a:rPr lang="en-US" sz="3200" b="1" dirty="0">
                <a:solidFill>
                  <a:schemeClr val="bg1"/>
                </a:solidFill>
              </a:rPr>
              <a:t> (by Ruth), </a:t>
            </a:r>
            <a:r>
              <a:rPr lang="en-US" sz="3200" b="1" dirty="0" err="1">
                <a:solidFill>
                  <a:schemeClr val="bg1"/>
                </a:solidFill>
              </a:rPr>
              <a:t>Obed</a:t>
            </a:r>
            <a:r>
              <a:rPr lang="en-US" sz="3200" b="1" dirty="0">
                <a:solidFill>
                  <a:schemeClr val="bg1"/>
                </a:solidFill>
              </a:rPr>
              <a:t> the father of Jesse, and Jesse the father of David the king.</a:t>
            </a:r>
          </a:p>
        </p:txBody>
      </p:sp>
    </p:spTree>
    <p:extLst>
      <p:ext uri="{BB962C8B-B14F-4D97-AF65-F5344CB8AC3E}">
        <p14:creationId xmlns:p14="http://schemas.microsoft.com/office/powerpoint/2010/main" val="1838652252"/>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Rectangle 1"/>
          <p:cNvSpPr/>
          <p:nvPr/>
        </p:nvSpPr>
        <p:spPr>
          <a:xfrm>
            <a:off x="0" y="5934670"/>
            <a:ext cx="8964955"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smtClean="0">
                <a:ln/>
                <a:solidFill>
                  <a:schemeClr val="accent3"/>
                </a:solidFill>
                <a:sym typeface="Wingdings 3" panose="05040102010807070707" pitchFamily="18" charset="2"/>
              </a:rPr>
              <a:t>Abraham </a:t>
            </a:r>
            <a:r>
              <a:rPr lang="en-US" sz="5400" b="1" cap="none" spc="0" dirty="0" smtClean="0">
                <a:ln/>
                <a:solidFill>
                  <a:schemeClr val="accent3"/>
                </a:solidFill>
                <a:effectLst/>
              </a:rPr>
              <a:t>Boaz</a:t>
            </a:r>
            <a:r>
              <a:rPr lang="en-US" sz="5400" b="1" dirty="0" smtClean="0">
                <a:ln/>
                <a:solidFill>
                  <a:schemeClr val="accent3"/>
                </a:solidFill>
                <a:sym typeface="Wingdings 3" panose="05040102010807070707" pitchFamily="18" charset="2"/>
              </a:rPr>
              <a:t> David Jesus</a:t>
            </a:r>
            <a:endParaRPr lang="en-US" sz="5400" b="1" cap="none" spc="0" dirty="0">
              <a:ln/>
              <a:solidFill>
                <a:schemeClr val="accent3"/>
              </a:solidFill>
              <a:effectLst/>
            </a:endParaRPr>
          </a:p>
        </p:txBody>
      </p:sp>
      <p:sp>
        <p:nvSpPr>
          <p:cNvPr id="3" name="TextBox 2"/>
          <p:cNvSpPr txBox="1"/>
          <p:nvPr/>
        </p:nvSpPr>
        <p:spPr>
          <a:xfrm>
            <a:off x="0" y="0"/>
            <a:ext cx="9144000" cy="5078313"/>
          </a:xfrm>
          <a:prstGeom prst="rect">
            <a:avLst/>
          </a:prstGeom>
          <a:noFill/>
        </p:spPr>
        <p:txBody>
          <a:bodyPr wrap="square" rtlCol="0">
            <a:spAutoFit/>
          </a:bodyPr>
          <a:lstStyle/>
          <a:p>
            <a:pPr lvl="0"/>
            <a:r>
              <a:rPr lang="en-US" sz="3600" b="1" dirty="0">
                <a:solidFill>
                  <a:schemeClr val="bg1"/>
                </a:solidFill>
              </a:rPr>
              <a:t>3.16-18:  When she came to her mother-in-law, she said, “How did it go, my daughter?” And she told her all that the man had done for her.  She said, “These six measures of barley he gave to me, for he said, ‘Do not go to your mother-in-law empty-handed.’”  Then she said, “Wait, my daughter, until you know how the matter turns out; for the man will not rest until he has settled it today.”</a:t>
            </a:r>
            <a:endParaRPr lang="en-US" sz="3600" dirty="0">
              <a:solidFill>
                <a:schemeClr val="bg1"/>
              </a:solidFill>
            </a:endParaRPr>
          </a:p>
        </p:txBody>
      </p:sp>
    </p:spTree>
    <p:extLst>
      <p:ext uri="{BB962C8B-B14F-4D97-AF65-F5344CB8AC3E}">
        <p14:creationId xmlns:p14="http://schemas.microsoft.com/office/powerpoint/2010/main" val="2406182831"/>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Rectangle 1"/>
          <p:cNvSpPr/>
          <p:nvPr/>
        </p:nvSpPr>
        <p:spPr>
          <a:xfrm>
            <a:off x="0" y="5934670"/>
            <a:ext cx="8964955"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smtClean="0">
                <a:ln/>
                <a:solidFill>
                  <a:schemeClr val="accent3"/>
                </a:solidFill>
                <a:sym typeface="Wingdings 3" panose="05040102010807070707" pitchFamily="18" charset="2"/>
              </a:rPr>
              <a:t>Abraham </a:t>
            </a:r>
            <a:r>
              <a:rPr lang="en-US" sz="5400" b="1" cap="none" spc="0" dirty="0" smtClean="0">
                <a:ln/>
                <a:solidFill>
                  <a:schemeClr val="accent3"/>
                </a:solidFill>
                <a:effectLst/>
              </a:rPr>
              <a:t>Boaz</a:t>
            </a:r>
            <a:r>
              <a:rPr lang="en-US" sz="5400" b="1" dirty="0" smtClean="0">
                <a:ln/>
                <a:solidFill>
                  <a:schemeClr val="accent3"/>
                </a:solidFill>
                <a:sym typeface="Wingdings 3" panose="05040102010807070707" pitchFamily="18" charset="2"/>
              </a:rPr>
              <a:t> David Jesus</a:t>
            </a:r>
            <a:endParaRPr lang="en-US" sz="5400" b="1" cap="none" spc="0" dirty="0">
              <a:ln/>
              <a:solidFill>
                <a:schemeClr val="accent3"/>
              </a:solidFill>
              <a:effectLst/>
            </a:endParaRPr>
          </a:p>
        </p:txBody>
      </p:sp>
      <p:sp>
        <p:nvSpPr>
          <p:cNvPr id="3" name="TextBox 2"/>
          <p:cNvSpPr txBox="1"/>
          <p:nvPr/>
        </p:nvSpPr>
        <p:spPr>
          <a:xfrm>
            <a:off x="0" y="0"/>
            <a:ext cx="9144000" cy="5632311"/>
          </a:xfrm>
          <a:prstGeom prst="rect">
            <a:avLst/>
          </a:prstGeom>
          <a:noFill/>
        </p:spPr>
        <p:txBody>
          <a:bodyPr wrap="square" rtlCol="0">
            <a:spAutoFit/>
          </a:bodyPr>
          <a:lstStyle/>
          <a:p>
            <a:pPr lvl="0"/>
            <a:r>
              <a:rPr lang="en-US" sz="3600" b="1" dirty="0" smtClean="0">
                <a:solidFill>
                  <a:schemeClr val="bg1"/>
                </a:solidFill>
              </a:rPr>
              <a:t>4.1-3: </a:t>
            </a:r>
            <a:r>
              <a:rPr lang="en-US" sz="3600" b="1" dirty="0">
                <a:solidFill>
                  <a:schemeClr val="bg1"/>
                </a:solidFill>
              </a:rPr>
              <a:t>Now Boaz went up to the gate and sat down there, and behold, the close relative of whom Boaz spoke was passing by, so he said, “Turn aside, friend, sit down here.” And he turned aside and sat down.  </a:t>
            </a:r>
            <a:r>
              <a:rPr lang="en-US" sz="3600" b="1" dirty="0" smtClean="0">
                <a:solidFill>
                  <a:schemeClr val="bg1"/>
                </a:solidFill>
              </a:rPr>
              <a:t>He </a:t>
            </a:r>
            <a:r>
              <a:rPr lang="en-US" sz="3600" b="1" dirty="0">
                <a:solidFill>
                  <a:schemeClr val="bg1"/>
                </a:solidFill>
              </a:rPr>
              <a:t>took ten men of the elders of the city and said, “Sit down here.” So they sat down.  </a:t>
            </a:r>
            <a:r>
              <a:rPr lang="en-US" sz="3600" b="1" dirty="0" smtClean="0">
                <a:solidFill>
                  <a:schemeClr val="bg1"/>
                </a:solidFill>
              </a:rPr>
              <a:t>Then </a:t>
            </a:r>
            <a:r>
              <a:rPr lang="en-US" sz="3600" b="1" dirty="0">
                <a:solidFill>
                  <a:schemeClr val="bg1"/>
                </a:solidFill>
              </a:rPr>
              <a:t>he said to the closest relative, “Naomi, who has come back from the land of Moab, has to sell the piece of land which belonged to our brother </a:t>
            </a:r>
            <a:r>
              <a:rPr lang="en-US" sz="3600" b="1" dirty="0" err="1">
                <a:solidFill>
                  <a:schemeClr val="bg1"/>
                </a:solidFill>
              </a:rPr>
              <a:t>Elimelech</a:t>
            </a:r>
            <a:r>
              <a:rPr lang="en-US" sz="3600" b="1" dirty="0">
                <a:solidFill>
                  <a:schemeClr val="bg1"/>
                </a:solidFill>
              </a:rPr>
              <a:t>.  </a:t>
            </a:r>
            <a:endParaRPr lang="en-US" sz="3600" dirty="0">
              <a:solidFill>
                <a:schemeClr val="bg1"/>
              </a:solidFill>
            </a:endParaRPr>
          </a:p>
        </p:txBody>
      </p:sp>
    </p:spTree>
    <p:extLst>
      <p:ext uri="{BB962C8B-B14F-4D97-AF65-F5344CB8AC3E}">
        <p14:creationId xmlns:p14="http://schemas.microsoft.com/office/powerpoint/2010/main" val="234590767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Rectangle 1"/>
          <p:cNvSpPr/>
          <p:nvPr/>
        </p:nvSpPr>
        <p:spPr>
          <a:xfrm>
            <a:off x="0" y="5934670"/>
            <a:ext cx="8964955"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smtClean="0">
                <a:ln/>
                <a:solidFill>
                  <a:schemeClr val="accent3"/>
                </a:solidFill>
                <a:sym typeface="Wingdings 3" panose="05040102010807070707" pitchFamily="18" charset="2"/>
              </a:rPr>
              <a:t>Abraham </a:t>
            </a:r>
            <a:r>
              <a:rPr lang="en-US" sz="5400" b="1" cap="none" spc="0" dirty="0" smtClean="0">
                <a:ln/>
                <a:solidFill>
                  <a:schemeClr val="accent3"/>
                </a:solidFill>
                <a:effectLst/>
              </a:rPr>
              <a:t>Boaz</a:t>
            </a:r>
            <a:r>
              <a:rPr lang="en-US" sz="5400" b="1" dirty="0" smtClean="0">
                <a:ln/>
                <a:solidFill>
                  <a:schemeClr val="accent3"/>
                </a:solidFill>
                <a:sym typeface="Wingdings 3" panose="05040102010807070707" pitchFamily="18" charset="2"/>
              </a:rPr>
              <a:t> David Jesus</a:t>
            </a:r>
            <a:endParaRPr lang="en-US" sz="5400" b="1" cap="none" spc="0" dirty="0">
              <a:ln/>
              <a:solidFill>
                <a:schemeClr val="accent3"/>
              </a:solidFill>
              <a:effectLst/>
            </a:endParaRPr>
          </a:p>
        </p:txBody>
      </p:sp>
      <p:sp>
        <p:nvSpPr>
          <p:cNvPr id="3" name="TextBox 2"/>
          <p:cNvSpPr txBox="1"/>
          <p:nvPr/>
        </p:nvSpPr>
        <p:spPr>
          <a:xfrm>
            <a:off x="0" y="0"/>
            <a:ext cx="9144000" cy="3416320"/>
          </a:xfrm>
          <a:prstGeom prst="rect">
            <a:avLst/>
          </a:prstGeom>
          <a:noFill/>
        </p:spPr>
        <p:txBody>
          <a:bodyPr wrap="square" rtlCol="0">
            <a:spAutoFit/>
          </a:bodyPr>
          <a:lstStyle/>
          <a:p>
            <a:r>
              <a:rPr lang="en-US" sz="3600" b="1" dirty="0" smtClean="0">
                <a:solidFill>
                  <a:schemeClr val="bg1"/>
                </a:solidFill>
              </a:rPr>
              <a:t>4.4: So I thought to inform you, saying, ‘Buy it before those who are sitting here, and before the elders of my people. If you will redeem it, redeem it; but if not, tell me that I may know; for there is no one but you to redeem it, and I am after you.’” And he said, “I will redeem it.”</a:t>
            </a:r>
            <a:endParaRPr lang="en-US" sz="3600" dirty="0" smtClean="0">
              <a:solidFill>
                <a:schemeClr val="bg1"/>
              </a:solidFill>
            </a:endParaRPr>
          </a:p>
        </p:txBody>
      </p:sp>
    </p:spTree>
    <p:extLst>
      <p:ext uri="{BB962C8B-B14F-4D97-AF65-F5344CB8AC3E}">
        <p14:creationId xmlns:p14="http://schemas.microsoft.com/office/powerpoint/2010/main" val="64790268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7998" t="37320" r="25001" b="16012"/>
          <a:stretch/>
        </p:blipFill>
        <p:spPr>
          <a:xfrm>
            <a:off x="0" y="48638"/>
            <a:ext cx="9144000" cy="6809362"/>
          </a:xfrm>
          <a:prstGeom prst="rect">
            <a:avLst/>
          </a:prstGeom>
        </p:spPr>
      </p:pic>
    </p:spTree>
    <p:extLst>
      <p:ext uri="{BB962C8B-B14F-4D97-AF65-F5344CB8AC3E}">
        <p14:creationId xmlns:p14="http://schemas.microsoft.com/office/powerpoint/2010/main" val="3258140411"/>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Rectangle 1"/>
          <p:cNvSpPr/>
          <p:nvPr/>
        </p:nvSpPr>
        <p:spPr>
          <a:xfrm>
            <a:off x="0" y="5934670"/>
            <a:ext cx="8964955"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smtClean="0">
                <a:ln/>
                <a:solidFill>
                  <a:schemeClr val="accent3"/>
                </a:solidFill>
                <a:sym typeface="Wingdings 3" panose="05040102010807070707" pitchFamily="18" charset="2"/>
              </a:rPr>
              <a:t>Abraham </a:t>
            </a:r>
            <a:r>
              <a:rPr lang="en-US" sz="5400" b="1" cap="none" spc="0" dirty="0" smtClean="0">
                <a:ln/>
                <a:solidFill>
                  <a:schemeClr val="accent3"/>
                </a:solidFill>
                <a:effectLst/>
              </a:rPr>
              <a:t>Boaz</a:t>
            </a:r>
            <a:r>
              <a:rPr lang="en-US" sz="5400" b="1" dirty="0" smtClean="0">
                <a:ln/>
                <a:solidFill>
                  <a:schemeClr val="accent3"/>
                </a:solidFill>
                <a:sym typeface="Wingdings 3" panose="05040102010807070707" pitchFamily="18" charset="2"/>
              </a:rPr>
              <a:t> David Jesus</a:t>
            </a:r>
            <a:endParaRPr lang="en-US" sz="5400" b="1" cap="none" spc="0" dirty="0">
              <a:ln/>
              <a:solidFill>
                <a:schemeClr val="accent3"/>
              </a:solidFill>
              <a:effectLst/>
            </a:endParaRPr>
          </a:p>
        </p:txBody>
      </p:sp>
      <p:sp>
        <p:nvSpPr>
          <p:cNvPr id="3" name="TextBox 2"/>
          <p:cNvSpPr txBox="1"/>
          <p:nvPr/>
        </p:nvSpPr>
        <p:spPr>
          <a:xfrm>
            <a:off x="0" y="0"/>
            <a:ext cx="9144000" cy="5632311"/>
          </a:xfrm>
          <a:prstGeom prst="rect">
            <a:avLst/>
          </a:prstGeom>
          <a:noFill/>
        </p:spPr>
        <p:txBody>
          <a:bodyPr wrap="square" rtlCol="0">
            <a:spAutoFit/>
          </a:bodyPr>
          <a:lstStyle/>
          <a:p>
            <a:r>
              <a:rPr lang="en-US" sz="3600" b="1" dirty="0" smtClean="0">
                <a:solidFill>
                  <a:schemeClr val="bg1"/>
                </a:solidFill>
              </a:rPr>
              <a:t>4.5-6: </a:t>
            </a:r>
            <a:r>
              <a:rPr lang="en-US" sz="3600" b="1" dirty="0">
                <a:solidFill>
                  <a:schemeClr val="bg1"/>
                </a:solidFill>
              </a:rPr>
              <a:t>Then Boaz said, “On the day you buy the field from the hand of Naomi, you must also acquire Ruth the </a:t>
            </a:r>
            <a:r>
              <a:rPr lang="en-US" sz="3600" b="1" dirty="0" err="1">
                <a:solidFill>
                  <a:schemeClr val="bg1"/>
                </a:solidFill>
              </a:rPr>
              <a:t>Moabitess</a:t>
            </a:r>
            <a:r>
              <a:rPr lang="en-US" sz="3600" b="1" dirty="0">
                <a:solidFill>
                  <a:schemeClr val="bg1"/>
                </a:solidFill>
              </a:rPr>
              <a:t>, the widow of the deceased, in order to raise up the name of the deceased on his inheritance.” </a:t>
            </a:r>
            <a:r>
              <a:rPr lang="en-US" sz="3600" b="1" baseline="30000" dirty="0">
                <a:solidFill>
                  <a:schemeClr val="bg1"/>
                </a:solidFill>
              </a:rPr>
              <a:t> 6</a:t>
            </a:r>
            <a:r>
              <a:rPr lang="en-US" sz="3600" b="1" dirty="0">
                <a:solidFill>
                  <a:schemeClr val="bg1"/>
                </a:solidFill>
              </a:rPr>
              <a:t>The closest relative said, “I cannot redeem it for myself, because I would jeopardize my own inheritance. Redeem it for yourself; you may have my right of redemption, for I cannot redeem it</a:t>
            </a:r>
            <a:r>
              <a:rPr lang="en-US" sz="3600" b="1" dirty="0" smtClean="0">
                <a:solidFill>
                  <a:schemeClr val="bg1"/>
                </a:solidFill>
              </a:rPr>
              <a:t>.”</a:t>
            </a:r>
            <a:endParaRPr lang="en-US" sz="3600" dirty="0" smtClean="0">
              <a:solidFill>
                <a:schemeClr val="bg1"/>
              </a:solidFill>
            </a:endParaRPr>
          </a:p>
        </p:txBody>
      </p:sp>
    </p:spTree>
    <p:extLst>
      <p:ext uri="{BB962C8B-B14F-4D97-AF65-F5344CB8AC3E}">
        <p14:creationId xmlns:p14="http://schemas.microsoft.com/office/powerpoint/2010/main" val="3099451204"/>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Rectangle 1"/>
          <p:cNvSpPr/>
          <p:nvPr/>
        </p:nvSpPr>
        <p:spPr>
          <a:xfrm>
            <a:off x="0" y="5934670"/>
            <a:ext cx="8964955"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smtClean="0">
                <a:ln/>
                <a:solidFill>
                  <a:schemeClr val="accent3"/>
                </a:solidFill>
                <a:sym typeface="Wingdings 3" panose="05040102010807070707" pitchFamily="18" charset="2"/>
              </a:rPr>
              <a:t>Abraham </a:t>
            </a:r>
            <a:r>
              <a:rPr lang="en-US" sz="5400" b="1" cap="none" spc="0" dirty="0" smtClean="0">
                <a:ln/>
                <a:solidFill>
                  <a:schemeClr val="accent3"/>
                </a:solidFill>
                <a:effectLst/>
              </a:rPr>
              <a:t>Boaz</a:t>
            </a:r>
            <a:r>
              <a:rPr lang="en-US" sz="5400" b="1" dirty="0" smtClean="0">
                <a:ln/>
                <a:solidFill>
                  <a:schemeClr val="accent3"/>
                </a:solidFill>
                <a:sym typeface="Wingdings 3" panose="05040102010807070707" pitchFamily="18" charset="2"/>
              </a:rPr>
              <a:t> David Jesus</a:t>
            </a:r>
            <a:endParaRPr lang="en-US" sz="5400" b="1" cap="none" spc="0" dirty="0">
              <a:ln/>
              <a:solidFill>
                <a:schemeClr val="accent3"/>
              </a:solidFill>
              <a:effectLst/>
            </a:endParaRPr>
          </a:p>
        </p:txBody>
      </p:sp>
      <p:sp>
        <p:nvSpPr>
          <p:cNvPr id="3" name="TextBox 2"/>
          <p:cNvSpPr txBox="1"/>
          <p:nvPr/>
        </p:nvSpPr>
        <p:spPr>
          <a:xfrm>
            <a:off x="0" y="0"/>
            <a:ext cx="9144000" cy="3416320"/>
          </a:xfrm>
          <a:prstGeom prst="rect">
            <a:avLst/>
          </a:prstGeom>
          <a:noFill/>
        </p:spPr>
        <p:txBody>
          <a:bodyPr wrap="square" rtlCol="0">
            <a:spAutoFit/>
          </a:bodyPr>
          <a:lstStyle/>
          <a:p>
            <a:r>
              <a:rPr lang="en-US" sz="3600" b="1" dirty="0" smtClean="0">
                <a:solidFill>
                  <a:schemeClr val="bg1"/>
                </a:solidFill>
              </a:rPr>
              <a:t>3.1-2: </a:t>
            </a:r>
            <a:r>
              <a:rPr lang="en-US" sz="3600" b="1" dirty="0">
                <a:solidFill>
                  <a:schemeClr val="bg1"/>
                </a:solidFill>
              </a:rPr>
              <a:t>Then Naomi her mother-in-law said to her, “My daughter, shall I not seek security for you, that it may be well with you?  </a:t>
            </a:r>
            <a:r>
              <a:rPr lang="en-US" sz="3600" b="1" dirty="0" smtClean="0">
                <a:solidFill>
                  <a:schemeClr val="bg1"/>
                </a:solidFill>
              </a:rPr>
              <a:t>Now </a:t>
            </a:r>
            <a:r>
              <a:rPr lang="en-US" sz="3600" b="1" dirty="0">
                <a:solidFill>
                  <a:schemeClr val="bg1"/>
                </a:solidFill>
              </a:rPr>
              <a:t>is not Boaz our kinsman, with whose maids you were? Behold, he winnows barley at the threshing floor tonight.  </a:t>
            </a:r>
            <a:endParaRPr lang="en-US" sz="3600" dirty="0">
              <a:solidFill>
                <a:schemeClr val="bg1"/>
              </a:solidFill>
            </a:endParaRPr>
          </a:p>
        </p:txBody>
      </p:sp>
    </p:spTree>
    <p:extLst>
      <p:ext uri="{BB962C8B-B14F-4D97-AF65-F5344CB8AC3E}">
        <p14:creationId xmlns:p14="http://schemas.microsoft.com/office/powerpoint/2010/main" val="278749072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Rectangle 1"/>
          <p:cNvSpPr/>
          <p:nvPr/>
        </p:nvSpPr>
        <p:spPr>
          <a:xfrm>
            <a:off x="0" y="5934670"/>
            <a:ext cx="8964955"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smtClean="0">
                <a:ln/>
                <a:solidFill>
                  <a:schemeClr val="accent3"/>
                </a:solidFill>
                <a:sym typeface="Wingdings 3" panose="05040102010807070707" pitchFamily="18" charset="2"/>
              </a:rPr>
              <a:t>Abraham </a:t>
            </a:r>
            <a:r>
              <a:rPr lang="en-US" sz="5400" b="1" cap="none" spc="0" dirty="0" smtClean="0">
                <a:ln/>
                <a:solidFill>
                  <a:schemeClr val="accent3"/>
                </a:solidFill>
                <a:effectLst/>
              </a:rPr>
              <a:t>Boaz</a:t>
            </a:r>
            <a:r>
              <a:rPr lang="en-US" sz="5400" b="1" dirty="0" smtClean="0">
                <a:ln/>
                <a:solidFill>
                  <a:schemeClr val="accent3"/>
                </a:solidFill>
                <a:sym typeface="Wingdings 3" panose="05040102010807070707" pitchFamily="18" charset="2"/>
              </a:rPr>
              <a:t> David Jesus</a:t>
            </a:r>
            <a:endParaRPr lang="en-US" sz="5400" b="1" cap="none" spc="0" dirty="0">
              <a:ln/>
              <a:solidFill>
                <a:schemeClr val="accent3"/>
              </a:solidFill>
              <a:effectLst/>
            </a:endParaRPr>
          </a:p>
        </p:txBody>
      </p:sp>
      <p:sp>
        <p:nvSpPr>
          <p:cNvPr id="3" name="TextBox 2"/>
          <p:cNvSpPr txBox="1"/>
          <p:nvPr/>
        </p:nvSpPr>
        <p:spPr>
          <a:xfrm>
            <a:off x="0" y="0"/>
            <a:ext cx="9144000" cy="4524315"/>
          </a:xfrm>
          <a:prstGeom prst="rect">
            <a:avLst/>
          </a:prstGeom>
          <a:noFill/>
        </p:spPr>
        <p:txBody>
          <a:bodyPr wrap="square" rtlCol="0">
            <a:spAutoFit/>
          </a:bodyPr>
          <a:lstStyle/>
          <a:p>
            <a:r>
              <a:rPr lang="en-US" sz="3600" b="1" dirty="0" smtClean="0">
                <a:solidFill>
                  <a:schemeClr val="bg1"/>
                </a:solidFill>
              </a:rPr>
              <a:t>4.7-8:  Now this was the custom in former times in Israel concerning the redemption and the exchange of land to confirm any matter: a man removed his sandal and gave it to another; and this was the manner of attestation in Israel.  So the closest relative said to Boaz, “Buy it for yourself.” And he removed his sandal.</a:t>
            </a:r>
            <a:endParaRPr lang="en-US" sz="3600" dirty="0" smtClean="0">
              <a:solidFill>
                <a:schemeClr val="bg1"/>
              </a:solidFill>
            </a:endParaRPr>
          </a:p>
        </p:txBody>
      </p:sp>
    </p:spTree>
    <p:extLst>
      <p:ext uri="{BB962C8B-B14F-4D97-AF65-F5344CB8AC3E}">
        <p14:creationId xmlns:p14="http://schemas.microsoft.com/office/powerpoint/2010/main" val="1782421718"/>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7998" t="37320" r="25001" b="16012"/>
          <a:stretch/>
        </p:blipFill>
        <p:spPr>
          <a:xfrm>
            <a:off x="0" y="48638"/>
            <a:ext cx="9144000" cy="6809362"/>
          </a:xfrm>
          <a:prstGeom prst="rect">
            <a:avLst/>
          </a:prstGeom>
        </p:spPr>
      </p:pic>
      <p:sp>
        <p:nvSpPr>
          <p:cNvPr id="2" name="TextBox 1"/>
          <p:cNvSpPr txBox="1"/>
          <p:nvPr/>
        </p:nvSpPr>
        <p:spPr>
          <a:xfrm>
            <a:off x="0" y="0"/>
            <a:ext cx="3345873" cy="7848302"/>
          </a:xfrm>
          <a:prstGeom prst="rect">
            <a:avLst/>
          </a:prstGeom>
          <a:solidFill>
            <a:schemeClr val="bg2">
              <a:lumMod val="75000"/>
              <a:alpha val="60000"/>
            </a:schemeClr>
          </a:solidFill>
        </p:spPr>
        <p:txBody>
          <a:bodyPr wrap="square" rtlCol="0">
            <a:spAutoFit/>
          </a:bodyPr>
          <a:lstStyle/>
          <a:p>
            <a:r>
              <a:rPr lang="en-US" sz="3600" b="1" dirty="0" smtClean="0"/>
              <a:t>4.1: Now Boaz went up to the gate and sat down there, and behold, the close relative of whom Boaz spoke was passing by, so he said, “Turn aside, </a:t>
            </a:r>
            <a:r>
              <a:rPr lang="en-US" sz="3600" b="1" dirty="0" smtClean="0">
                <a:solidFill>
                  <a:srgbClr val="FF0000"/>
                </a:solidFill>
              </a:rPr>
              <a:t>friend</a:t>
            </a:r>
            <a:r>
              <a:rPr lang="en-US" sz="3600" b="1" dirty="0" smtClean="0"/>
              <a:t>, sit down here.”</a:t>
            </a:r>
          </a:p>
          <a:p>
            <a:endParaRPr lang="en-US" sz="3600" b="1" dirty="0"/>
          </a:p>
          <a:p>
            <a:endParaRPr lang="en-US" sz="3600" dirty="0"/>
          </a:p>
        </p:txBody>
      </p:sp>
      <p:sp>
        <p:nvSpPr>
          <p:cNvPr id="4" name="TextBox 3"/>
          <p:cNvSpPr txBox="1"/>
          <p:nvPr/>
        </p:nvSpPr>
        <p:spPr>
          <a:xfrm>
            <a:off x="5798127" y="5288340"/>
            <a:ext cx="3345873" cy="1569660"/>
          </a:xfrm>
          <a:prstGeom prst="rect">
            <a:avLst/>
          </a:prstGeom>
          <a:solidFill>
            <a:schemeClr val="bg2">
              <a:lumMod val="75000"/>
              <a:alpha val="60000"/>
            </a:schemeClr>
          </a:solidFill>
        </p:spPr>
        <p:txBody>
          <a:bodyPr wrap="square" rtlCol="0">
            <a:spAutoFit/>
          </a:bodyPr>
          <a:lstStyle/>
          <a:p>
            <a:r>
              <a:rPr lang="he-IL" sz="6000" dirty="0">
                <a:solidFill>
                  <a:srgbClr val="FF0000"/>
                </a:solidFill>
                <a:latin typeface="Times New Roman" panose="02020603050405020304" pitchFamily="18" charset="0"/>
                <a:cs typeface="Times New Roman" panose="02020603050405020304" pitchFamily="18" charset="0"/>
              </a:rPr>
              <a:t>פְּלֹנִי</a:t>
            </a:r>
            <a:r>
              <a:rPr lang="en-US" sz="3600" dirty="0" smtClean="0">
                <a:solidFill>
                  <a:schemeClr val="accent1">
                    <a:lumMod val="50000"/>
                  </a:schemeClr>
                </a:solidFill>
              </a:rPr>
              <a:t>	</a:t>
            </a:r>
            <a:r>
              <a:rPr lang="en-US" sz="3600" b="1" dirty="0" smtClean="0">
                <a:solidFill>
                  <a:srgbClr val="FF0000"/>
                </a:solidFill>
              </a:rPr>
              <a:t>= the unnamed one!</a:t>
            </a:r>
            <a:endParaRPr lang="en-US" sz="3600" b="1" dirty="0">
              <a:solidFill>
                <a:srgbClr val="FF0000"/>
              </a:solidFill>
            </a:endParaRPr>
          </a:p>
        </p:txBody>
      </p:sp>
      <p:cxnSp>
        <p:nvCxnSpPr>
          <p:cNvPr id="6" name="Straight Arrow Connector 5"/>
          <p:cNvCxnSpPr/>
          <p:nvPr/>
        </p:nvCxnSpPr>
        <p:spPr>
          <a:xfrm>
            <a:off x="2483427" y="5590309"/>
            <a:ext cx="3241964" cy="10391"/>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797404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Rectangle 1"/>
          <p:cNvSpPr/>
          <p:nvPr/>
        </p:nvSpPr>
        <p:spPr>
          <a:xfrm>
            <a:off x="0" y="5934670"/>
            <a:ext cx="8964955"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smtClean="0">
                <a:ln/>
                <a:solidFill>
                  <a:schemeClr val="accent3"/>
                </a:solidFill>
                <a:sym typeface="Wingdings 3" panose="05040102010807070707" pitchFamily="18" charset="2"/>
              </a:rPr>
              <a:t>Abraham </a:t>
            </a:r>
            <a:r>
              <a:rPr lang="en-US" sz="5400" b="1" cap="none" spc="0" dirty="0" smtClean="0">
                <a:ln/>
                <a:solidFill>
                  <a:schemeClr val="accent3"/>
                </a:solidFill>
                <a:effectLst/>
              </a:rPr>
              <a:t>Boaz</a:t>
            </a:r>
            <a:r>
              <a:rPr lang="en-US" sz="5400" b="1" dirty="0" smtClean="0">
                <a:ln/>
                <a:solidFill>
                  <a:schemeClr val="accent3"/>
                </a:solidFill>
                <a:sym typeface="Wingdings 3" panose="05040102010807070707" pitchFamily="18" charset="2"/>
              </a:rPr>
              <a:t> David Jesus</a:t>
            </a:r>
            <a:endParaRPr lang="en-US" sz="5400" b="1" cap="none" spc="0" dirty="0">
              <a:ln/>
              <a:solidFill>
                <a:schemeClr val="accent3"/>
              </a:solidFill>
              <a:effectLst/>
            </a:endParaRPr>
          </a:p>
        </p:txBody>
      </p:sp>
      <p:sp>
        <p:nvSpPr>
          <p:cNvPr id="3" name="TextBox 2"/>
          <p:cNvSpPr txBox="1"/>
          <p:nvPr/>
        </p:nvSpPr>
        <p:spPr>
          <a:xfrm>
            <a:off x="0" y="0"/>
            <a:ext cx="9144000" cy="6186309"/>
          </a:xfrm>
          <a:prstGeom prst="rect">
            <a:avLst/>
          </a:prstGeom>
          <a:noFill/>
        </p:spPr>
        <p:txBody>
          <a:bodyPr wrap="square" rtlCol="0">
            <a:spAutoFit/>
          </a:bodyPr>
          <a:lstStyle/>
          <a:p>
            <a:pPr lvl="0"/>
            <a:r>
              <a:rPr lang="en-US" sz="3600" b="1" dirty="0" smtClean="0">
                <a:solidFill>
                  <a:schemeClr val="bg1"/>
                </a:solidFill>
              </a:rPr>
              <a:t>4.9-10: </a:t>
            </a:r>
            <a:r>
              <a:rPr lang="en-US" sz="3600" b="1" dirty="0">
                <a:solidFill>
                  <a:schemeClr val="bg1"/>
                </a:solidFill>
              </a:rPr>
              <a:t>Then Boaz said to the elders and all the people, “You are witnesses today that I have bought from the hand of Naomi all that belonged to </a:t>
            </a:r>
            <a:r>
              <a:rPr lang="en-US" sz="3600" b="1" dirty="0" err="1">
                <a:solidFill>
                  <a:schemeClr val="bg1"/>
                </a:solidFill>
              </a:rPr>
              <a:t>Elimelech</a:t>
            </a:r>
            <a:r>
              <a:rPr lang="en-US" sz="3600" b="1" dirty="0">
                <a:solidFill>
                  <a:schemeClr val="bg1"/>
                </a:solidFill>
              </a:rPr>
              <a:t> and all that belonged to </a:t>
            </a:r>
            <a:r>
              <a:rPr lang="en-US" sz="3600" b="1" dirty="0" err="1">
                <a:solidFill>
                  <a:schemeClr val="bg1"/>
                </a:solidFill>
              </a:rPr>
              <a:t>Chilion</a:t>
            </a:r>
            <a:r>
              <a:rPr lang="en-US" sz="3600" b="1" dirty="0">
                <a:solidFill>
                  <a:schemeClr val="bg1"/>
                </a:solidFill>
              </a:rPr>
              <a:t> and </a:t>
            </a:r>
            <a:r>
              <a:rPr lang="en-US" sz="3600" b="1" dirty="0" err="1">
                <a:solidFill>
                  <a:schemeClr val="bg1"/>
                </a:solidFill>
              </a:rPr>
              <a:t>Mahlon</a:t>
            </a:r>
            <a:r>
              <a:rPr lang="en-US" sz="3600" b="1" dirty="0">
                <a:solidFill>
                  <a:schemeClr val="bg1"/>
                </a:solidFill>
              </a:rPr>
              <a:t>.  Moreover, I have acquired Ruth the </a:t>
            </a:r>
            <a:r>
              <a:rPr lang="en-US" sz="3600" b="1" dirty="0" err="1">
                <a:solidFill>
                  <a:schemeClr val="bg1"/>
                </a:solidFill>
              </a:rPr>
              <a:t>Moabitess</a:t>
            </a:r>
            <a:r>
              <a:rPr lang="en-US" sz="3600" b="1" dirty="0">
                <a:solidFill>
                  <a:schemeClr val="bg1"/>
                </a:solidFill>
              </a:rPr>
              <a:t>, the widow of </a:t>
            </a:r>
            <a:r>
              <a:rPr lang="en-US" sz="3600" b="1" dirty="0" err="1">
                <a:solidFill>
                  <a:schemeClr val="bg1"/>
                </a:solidFill>
              </a:rPr>
              <a:t>Mahlon</a:t>
            </a:r>
            <a:r>
              <a:rPr lang="en-US" sz="3600" b="1" dirty="0">
                <a:solidFill>
                  <a:schemeClr val="bg1"/>
                </a:solidFill>
              </a:rPr>
              <a:t>, to be my wife in order to raise up the name of the deceased on his inheritance, so that the name of the deceased will not be cut off from his brothers or from the court of his birth place; you are witnesses today</a:t>
            </a:r>
            <a:r>
              <a:rPr lang="en-US" sz="3600" b="1" dirty="0" smtClean="0">
                <a:solidFill>
                  <a:schemeClr val="bg1"/>
                </a:solidFill>
              </a:rPr>
              <a:t>.”</a:t>
            </a:r>
            <a:endParaRPr lang="en-US" sz="3600" dirty="0">
              <a:solidFill>
                <a:schemeClr val="bg1"/>
              </a:solidFill>
            </a:endParaRPr>
          </a:p>
        </p:txBody>
      </p:sp>
    </p:spTree>
    <p:extLst>
      <p:ext uri="{BB962C8B-B14F-4D97-AF65-F5344CB8AC3E}">
        <p14:creationId xmlns:p14="http://schemas.microsoft.com/office/powerpoint/2010/main" val="1009810061"/>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Rectangle 1"/>
          <p:cNvSpPr/>
          <p:nvPr/>
        </p:nvSpPr>
        <p:spPr>
          <a:xfrm>
            <a:off x="0" y="5934670"/>
            <a:ext cx="8964955"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smtClean="0">
                <a:ln/>
                <a:solidFill>
                  <a:schemeClr val="accent3"/>
                </a:solidFill>
                <a:sym typeface="Wingdings 3" panose="05040102010807070707" pitchFamily="18" charset="2"/>
              </a:rPr>
              <a:t>Abraham </a:t>
            </a:r>
            <a:r>
              <a:rPr lang="en-US" sz="5400" b="1" cap="none" spc="0" dirty="0" smtClean="0">
                <a:ln/>
                <a:solidFill>
                  <a:schemeClr val="accent3"/>
                </a:solidFill>
                <a:effectLst/>
              </a:rPr>
              <a:t>Boaz</a:t>
            </a:r>
            <a:r>
              <a:rPr lang="en-US" sz="5400" b="1" dirty="0" smtClean="0">
                <a:ln/>
                <a:solidFill>
                  <a:schemeClr val="accent3"/>
                </a:solidFill>
                <a:sym typeface="Wingdings 3" panose="05040102010807070707" pitchFamily="18" charset="2"/>
              </a:rPr>
              <a:t> David Jesus</a:t>
            </a:r>
            <a:endParaRPr lang="en-US" sz="5400" b="1" cap="none" spc="0" dirty="0">
              <a:ln/>
              <a:solidFill>
                <a:schemeClr val="accent3"/>
              </a:solidFill>
              <a:effectLst/>
            </a:endParaRPr>
          </a:p>
        </p:txBody>
      </p:sp>
      <p:sp>
        <p:nvSpPr>
          <p:cNvPr id="3" name="TextBox 2"/>
          <p:cNvSpPr txBox="1"/>
          <p:nvPr/>
        </p:nvSpPr>
        <p:spPr>
          <a:xfrm>
            <a:off x="0" y="0"/>
            <a:ext cx="9144000" cy="5632311"/>
          </a:xfrm>
          <a:prstGeom prst="rect">
            <a:avLst/>
          </a:prstGeom>
          <a:noFill/>
        </p:spPr>
        <p:txBody>
          <a:bodyPr wrap="square" rtlCol="0">
            <a:spAutoFit/>
          </a:bodyPr>
          <a:lstStyle/>
          <a:p>
            <a:pPr lvl="0"/>
            <a:r>
              <a:rPr lang="en-US" sz="3600" b="1" dirty="0" smtClean="0">
                <a:solidFill>
                  <a:schemeClr val="bg1"/>
                </a:solidFill>
              </a:rPr>
              <a:t>4.11-12:  All the people who were in the court, and the elders, said, “We are witnesses. May the LORD make the woman who is coming into your home like </a:t>
            </a:r>
            <a:r>
              <a:rPr lang="en-US" sz="3600" b="1" dirty="0" smtClean="0">
                <a:solidFill>
                  <a:schemeClr val="accent1"/>
                </a:solidFill>
              </a:rPr>
              <a:t>Rachel and Leah</a:t>
            </a:r>
            <a:r>
              <a:rPr lang="en-US" sz="3600" b="1" dirty="0" smtClean="0">
                <a:solidFill>
                  <a:schemeClr val="bg1"/>
                </a:solidFill>
              </a:rPr>
              <a:t>, both of whom built the house of Israel; and may you achieve wealth in </a:t>
            </a:r>
            <a:r>
              <a:rPr lang="en-US" sz="3600" b="1" dirty="0" err="1" smtClean="0">
                <a:solidFill>
                  <a:schemeClr val="bg1"/>
                </a:solidFill>
              </a:rPr>
              <a:t>Ephrathah</a:t>
            </a:r>
            <a:r>
              <a:rPr lang="en-US" sz="3600" b="1" dirty="0" smtClean="0">
                <a:solidFill>
                  <a:schemeClr val="bg1"/>
                </a:solidFill>
              </a:rPr>
              <a:t> and become famous in Bethlehem.  Moreover, may your house be like the house of </a:t>
            </a:r>
            <a:r>
              <a:rPr lang="en-US" sz="3600" b="1" dirty="0" smtClean="0">
                <a:solidFill>
                  <a:srgbClr val="FFFF00"/>
                </a:solidFill>
              </a:rPr>
              <a:t>Perez</a:t>
            </a:r>
            <a:r>
              <a:rPr lang="en-US" sz="3600" b="1" dirty="0" smtClean="0">
                <a:solidFill>
                  <a:schemeClr val="bg1"/>
                </a:solidFill>
              </a:rPr>
              <a:t> whom </a:t>
            </a:r>
            <a:r>
              <a:rPr lang="en-US" sz="3600" b="1" dirty="0" smtClean="0">
                <a:solidFill>
                  <a:srgbClr val="FFFF00"/>
                </a:solidFill>
              </a:rPr>
              <a:t>Tamar</a:t>
            </a:r>
            <a:r>
              <a:rPr lang="en-US" sz="3600" b="1" dirty="0" smtClean="0">
                <a:solidFill>
                  <a:schemeClr val="bg1"/>
                </a:solidFill>
              </a:rPr>
              <a:t> bore to </a:t>
            </a:r>
            <a:r>
              <a:rPr lang="en-US" sz="3600" b="1" dirty="0" smtClean="0">
                <a:solidFill>
                  <a:srgbClr val="FFFF00"/>
                </a:solidFill>
              </a:rPr>
              <a:t>Judah</a:t>
            </a:r>
            <a:r>
              <a:rPr lang="en-US" sz="3600" b="1" dirty="0" smtClean="0">
                <a:solidFill>
                  <a:schemeClr val="bg1"/>
                </a:solidFill>
              </a:rPr>
              <a:t>, through the offspring which the LORD will give you by this young woman.”</a:t>
            </a:r>
            <a:endParaRPr lang="en-US" sz="3600" dirty="0">
              <a:solidFill>
                <a:schemeClr val="bg1"/>
              </a:solidFill>
            </a:endParaRPr>
          </a:p>
        </p:txBody>
      </p:sp>
    </p:spTree>
    <p:extLst>
      <p:ext uri="{BB962C8B-B14F-4D97-AF65-F5344CB8AC3E}">
        <p14:creationId xmlns:p14="http://schemas.microsoft.com/office/powerpoint/2010/main" val="374083272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Rectangle 1"/>
          <p:cNvSpPr/>
          <p:nvPr/>
        </p:nvSpPr>
        <p:spPr>
          <a:xfrm>
            <a:off x="0" y="5934670"/>
            <a:ext cx="8964955"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smtClean="0">
                <a:ln/>
                <a:solidFill>
                  <a:schemeClr val="accent3"/>
                </a:solidFill>
                <a:sym typeface="Wingdings 3" panose="05040102010807070707" pitchFamily="18" charset="2"/>
              </a:rPr>
              <a:t>Abraham </a:t>
            </a:r>
            <a:r>
              <a:rPr lang="en-US" sz="5400" b="1" cap="none" spc="0" dirty="0" smtClean="0">
                <a:ln/>
                <a:solidFill>
                  <a:schemeClr val="accent3"/>
                </a:solidFill>
                <a:effectLst/>
              </a:rPr>
              <a:t>Boaz</a:t>
            </a:r>
            <a:r>
              <a:rPr lang="en-US" sz="5400" b="1" dirty="0" smtClean="0">
                <a:ln/>
                <a:solidFill>
                  <a:schemeClr val="accent3"/>
                </a:solidFill>
                <a:sym typeface="Wingdings 3" panose="05040102010807070707" pitchFamily="18" charset="2"/>
              </a:rPr>
              <a:t> David Jesus</a:t>
            </a:r>
            <a:endParaRPr lang="en-US" sz="5400" b="1" cap="none" spc="0" dirty="0">
              <a:ln/>
              <a:solidFill>
                <a:schemeClr val="accent3"/>
              </a:solidFill>
              <a:effectLst/>
            </a:endParaRPr>
          </a:p>
        </p:txBody>
      </p:sp>
      <p:sp>
        <p:nvSpPr>
          <p:cNvPr id="3" name="TextBox 2"/>
          <p:cNvSpPr txBox="1"/>
          <p:nvPr/>
        </p:nvSpPr>
        <p:spPr>
          <a:xfrm>
            <a:off x="0" y="0"/>
            <a:ext cx="9144000" cy="2308324"/>
          </a:xfrm>
          <a:prstGeom prst="rect">
            <a:avLst/>
          </a:prstGeom>
          <a:noFill/>
        </p:spPr>
        <p:txBody>
          <a:bodyPr wrap="square" rtlCol="0">
            <a:spAutoFit/>
          </a:bodyPr>
          <a:lstStyle/>
          <a:p>
            <a:pPr lvl="0"/>
            <a:r>
              <a:rPr lang="en-US" sz="3600" b="1" dirty="0" smtClean="0">
                <a:solidFill>
                  <a:schemeClr val="bg1"/>
                </a:solidFill>
              </a:rPr>
              <a:t>4.13:  So </a:t>
            </a:r>
            <a:r>
              <a:rPr lang="en-US" sz="3600" b="1" dirty="0">
                <a:solidFill>
                  <a:schemeClr val="bg1"/>
                </a:solidFill>
              </a:rPr>
              <a:t>Boaz took Ruth, and she became his wife, and he went in to her. And the LORD enabled her to conceive, and she gave birth to a son.</a:t>
            </a:r>
            <a:endParaRPr lang="en-US" sz="3600" dirty="0">
              <a:solidFill>
                <a:schemeClr val="bg1"/>
              </a:solidFill>
            </a:endParaRPr>
          </a:p>
        </p:txBody>
      </p:sp>
    </p:spTree>
    <p:extLst>
      <p:ext uri="{BB962C8B-B14F-4D97-AF65-F5344CB8AC3E}">
        <p14:creationId xmlns:p14="http://schemas.microsoft.com/office/powerpoint/2010/main" val="147381176"/>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Rectangle 1"/>
          <p:cNvSpPr/>
          <p:nvPr/>
        </p:nvSpPr>
        <p:spPr>
          <a:xfrm>
            <a:off x="0" y="5934670"/>
            <a:ext cx="8964955"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smtClean="0">
                <a:ln/>
                <a:solidFill>
                  <a:schemeClr val="accent3"/>
                </a:solidFill>
                <a:sym typeface="Wingdings 3" panose="05040102010807070707" pitchFamily="18" charset="2"/>
              </a:rPr>
              <a:t>Abraham </a:t>
            </a:r>
            <a:r>
              <a:rPr lang="en-US" sz="5400" b="1" cap="none" spc="0" dirty="0" smtClean="0">
                <a:ln/>
                <a:solidFill>
                  <a:schemeClr val="accent3"/>
                </a:solidFill>
                <a:effectLst/>
              </a:rPr>
              <a:t>Boaz</a:t>
            </a:r>
            <a:r>
              <a:rPr lang="en-US" sz="5400" b="1" dirty="0" smtClean="0">
                <a:ln/>
                <a:solidFill>
                  <a:schemeClr val="accent3"/>
                </a:solidFill>
                <a:sym typeface="Wingdings 3" panose="05040102010807070707" pitchFamily="18" charset="2"/>
              </a:rPr>
              <a:t> David Jesus</a:t>
            </a:r>
            <a:endParaRPr lang="en-US" sz="5400" b="1" cap="none" spc="0" dirty="0">
              <a:ln/>
              <a:solidFill>
                <a:schemeClr val="accent3"/>
              </a:solidFill>
              <a:effectLst/>
            </a:endParaRPr>
          </a:p>
        </p:txBody>
      </p:sp>
      <p:sp>
        <p:nvSpPr>
          <p:cNvPr id="3" name="TextBox 2"/>
          <p:cNvSpPr txBox="1"/>
          <p:nvPr/>
        </p:nvSpPr>
        <p:spPr>
          <a:xfrm>
            <a:off x="0" y="0"/>
            <a:ext cx="9144000" cy="4524315"/>
          </a:xfrm>
          <a:prstGeom prst="rect">
            <a:avLst/>
          </a:prstGeom>
          <a:noFill/>
        </p:spPr>
        <p:txBody>
          <a:bodyPr wrap="square" rtlCol="0">
            <a:spAutoFit/>
          </a:bodyPr>
          <a:lstStyle/>
          <a:p>
            <a:pPr lvl="0"/>
            <a:r>
              <a:rPr lang="en-US" sz="3600" b="1" dirty="0" smtClean="0">
                <a:solidFill>
                  <a:schemeClr val="bg1"/>
                </a:solidFill>
              </a:rPr>
              <a:t>4.14-15:  Then </a:t>
            </a:r>
            <a:r>
              <a:rPr lang="en-US" sz="3600" b="1" dirty="0">
                <a:solidFill>
                  <a:schemeClr val="bg1"/>
                </a:solidFill>
              </a:rPr>
              <a:t>the women said to Naomi, "Blessed is the LORD who has not left you without a redeemer today, and may his name become famous in Israel.  </a:t>
            </a:r>
            <a:r>
              <a:rPr lang="en-US" sz="3600" b="1" baseline="30000" dirty="0">
                <a:solidFill>
                  <a:schemeClr val="bg1"/>
                </a:solidFill>
              </a:rPr>
              <a:t>15</a:t>
            </a:r>
            <a:r>
              <a:rPr lang="en-US" sz="3600" b="1" dirty="0">
                <a:solidFill>
                  <a:schemeClr val="bg1"/>
                </a:solidFill>
              </a:rPr>
              <a:t>May he also be to you a restorer of life and a sustainer of your old age; for your daughter-in-law, who loves you and is better to you than seven sons, has given birth to him.” </a:t>
            </a:r>
            <a:endParaRPr lang="en-US" sz="3600" dirty="0">
              <a:solidFill>
                <a:schemeClr val="bg1"/>
              </a:solidFill>
            </a:endParaRPr>
          </a:p>
        </p:txBody>
      </p:sp>
    </p:spTree>
    <p:extLst>
      <p:ext uri="{BB962C8B-B14F-4D97-AF65-F5344CB8AC3E}">
        <p14:creationId xmlns:p14="http://schemas.microsoft.com/office/powerpoint/2010/main" val="1836329864"/>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Rectangle 1"/>
          <p:cNvSpPr/>
          <p:nvPr/>
        </p:nvSpPr>
        <p:spPr>
          <a:xfrm>
            <a:off x="0" y="5934670"/>
            <a:ext cx="8964955"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smtClean="0">
                <a:ln/>
                <a:solidFill>
                  <a:schemeClr val="accent3"/>
                </a:solidFill>
                <a:sym typeface="Wingdings 3" panose="05040102010807070707" pitchFamily="18" charset="2"/>
              </a:rPr>
              <a:t>Abraham </a:t>
            </a:r>
            <a:r>
              <a:rPr lang="en-US" sz="5400" b="1" cap="none" spc="0" dirty="0" smtClean="0">
                <a:ln/>
                <a:solidFill>
                  <a:schemeClr val="accent3"/>
                </a:solidFill>
                <a:effectLst/>
              </a:rPr>
              <a:t>Boaz</a:t>
            </a:r>
            <a:r>
              <a:rPr lang="en-US" sz="5400" b="1" dirty="0" smtClean="0">
                <a:ln/>
                <a:solidFill>
                  <a:schemeClr val="accent3"/>
                </a:solidFill>
                <a:sym typeface="Wingdings 3" panose="05040102010807070707" pitchFamily="18" charset="2"/>
              </a:rPr>
              <a:t> David Jesus</a:t>
            </a:r>
            <a:endParaRPr lang="en-US" sz="5400" b="1" cap="none" spc="0" dirty="0">
              <a:ln/>
              <a:solidFill>
                <a:schemeClr val="accent3"/>
              </a:solidFill>
              <a:effectLst/>
            </a:endParaRPr>
          </a:p>
        </p:txBody>
      </p:sp>
      <p:sp>
        <p:nvSpPr>
          <p:cNvPr id="3" name="TextBox 2"/>
          <p:cNvSpPr txBox="1"/>
          <p:nvPr/>
        </p:nvSpPr>
        <p:spPr>
          <a:xfrm>
            <a:off x="0" y="0"/>
            <a:ext cx="9144000" cy="1200329"/>
          </a:xfrm>
          <a:prstGeom prst="rect">
            <a:avLst/>
          </a:prstGeom>
          <a:noFill/>
        </p:spPr>
        <p:txBody>
          <a:bodyPr wrap="square" rtlCol="0">
            <a:spAutoFit/>
          </a:bodyPr>
          <a:lstStyle/>
          <a:p>
            <a:pPr lvl="0"/>
            <a:r>
              <a:rPr lang="en-US" sz="3600" b="1" dirty="0" smtClean="0">
                <a:solidFill>
                  <a:schemeClr val="bg1"/>
                </a:solidFill>
              </a:rPr>
              <a:t>4.16:  Then </a:t>
            </a:r>
            <a:r>
              <a:rPr lang="en-US" sz="3600" b="1" dirty="0">
                <a:solidFill>
                  <a:schemeClr val="bg1"/>
                </a:solidFill>
              </a:rPr>
              <a:t>Naomi took the child and laid him in her lap, and became his nurse. </a:t>
            </a:r>
            <a:endParaRPr lang="en-US" sz="3600" dirty="0">
              <a:solidFill>
                <a:schemeClr val="bg1"/>
              </a:solidFill>
            </a:endParaRPr>
          </a:p>
        </p:txBody>
      </p:sp>
    </p:spTree>
    <p:extLst>
      <p:ext uri="{BB962C8B-B14F-4D97-AF65-F5344CB8AC3E}">
        <p14:creationId xmlns:p14="http://schemas.microsoft.com/office/powerpoint/2010/main" val="3061763931"/>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Rectangle 1"/>
          <p:cNvSpPr/>
          <p:nvPr/>
        </p:nvSpPr>
        <p:spPr>
          <a:xfrm>
            <a:off x="0" y="5934670"/>
            <a:ext cx="8964955"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smtClean="0">
                <a:ln/>
                <a:solidFill>
                  <a:schemeClr val="accent3"/>
                </a:solidFill>
                <a:sym typeface="Wingdings 3" panose="05040102010807070707" pitchFamily="18" charset="2"/>
              </a:rPr>
              <a:t>Abraham </a:t>
            </a:r>
            <a:r>
              <a:rPr lang="en-US" sz="5400" b="1" cap="none" spc="0" dirty="0" smtClean="0">
                <a:ln/>
                <a:solidFill>
                  <a:schemeClr val="accent3"/>
                </a:solidFill>
                <a:effectLst/>
              </a:rPr>
              <a:t>Boaz</a:t>
            </a:r>
            <a:r>
              <a:rPr lang="en-US" sz="5400" b="1" dirty="0" smtClean="0">
                <a:ln/>
                <a:solidFill>
                  <a:schemeClr val="accent3"/>
                </a:solidFill>
                <a:sym typeface="Wingdings 3" panose="05040102010807070707" pitchFamily="18" charset="2"/>
              </a:rPr>
              <a:t> David Jesus</a:t>
            </a:r>
            <a:endParaRPr lang="en-US" sz="5400" b="1" cap="none" spc="0" dirty="0">
              <a:ln/>
              <a:solidFill>
                <a:schemeClr val="accent3"/>
              </a:solidFill>
              <a:effectLst/>
            </a:endParaRPr>
          </a:p>
        </p:txBody>
      </p:sp>
      <p:sp>
        <p:nvSpPr>
          <p:cNvPr id="3" name="TextBox 2"/>
          <p:cNvSpPr txBox="1"/>
          <p:nvPr/>
        </p:nvSpPr>
        <p:spPr>
          <a:xfrm>
            <a:off x="0" y="0"/>
            <a:ext cx="9144000" cy="6186309"/>
          </a:xfrm>
          <a:prstGeom prst="rect">
            <a:avLst/>
          </a:prstGeom>
          <a:noFill/>
        </p:spPr>
        <p:txBody>
          <a:bodyPr wrap="square" rtlCol="0">
            <a:spAutoFit/>
          </a:bodyPr>
          <a:lstStyle/>
          <a:p>
            <a:r>
              <a:rPr lang="en-US" sz="3600" b="1" dirty="0" smtClean="0">
                <a:solidFill>
                  <a:schemeClr val="bg1"/>
                </a:solidFill>
              </a:rPr>
              <a:t>4.17-22: </a:t>
            </a:r>
            <a:r>
              <a:rPr lang="en-US" sz="3600" b="1" dirty="0" smtClean="0"/>
              <a:t> </a:t>
            </a:r>
            <a:r>
              <a:rPr lang="en-US" sz="3600" b="1" dirty="0">
                <a:solidFill>
                  <a:schemeClr val="bg1"/>
                </a:solidFill>
              </a:rPr>
              <a:t>The neighbor women gave him a name, saying, “A son has been born to Naomi!” So they named him </a:t>
            </a:r>
            <a:r>
              <a:rPr lang="en-US" sz="3600" b="1" dirty="0" err="1">
                <a:solidFill>
                  <a:schemeClr val="bg1"/>
                </a:solidFill>
              </a:rPr>
              <a:t>Obed</a:t>
            </a:r>
            <a:r>
              <a:rPr lang="en-US" sz="3600" b="1" dirty="0">
                <a:solidFill>
                  <a:schemeClr val="bg1"/>
                </a:solidFill>
              </a:rPr>
              <a:t>. He is the father of Jesse, the father of David.  </a:t>
            </a:r>
            <a:r>
              <a:rPr lang="en-US" sz="3600" b="1" dirty="0" smtClean="0">
                <a:solidFill>
                  <a:schemeClr val="bg1"/>
                </a:solidFill>
              </a:rPr>
              <a:t>Now </a:t>
            </a:r>
            <a:r>
              <a:rPr lang="en-US" sz="3600" b="1" dirty="0">
                <a:solidFill>
                  <a:schemeClr val="bg1"/>
                </a:solidFill>
              </a:rPr>
              <a:t>these are the generations of Perez: to Perez was born </a:t>
            </a:r>
            <a:r>
              <a:rPr lang="en-US" sz="3600" b="1" dirty="0" err="1">
                <a:solidFill>
                  <a:schemeClr val="bg1"/>
                </a:solidFill>
              </a:rPr>
              <a:t>Hezron</a:t>
            </a:r>
            <a:r>
              <a:rPr lang="en-US" sz="3600" b="1" dirty="0">
                <a:solidFill>
                  <a:schemeClr val="bg1"/>
                </a:solidFill>
              </a:rPr>
              <a:t>, </a:t>
            </a:r>
            <a:r>
              <a:rPr lang="en-US" sz="3600" b="1" dirty="0" smtClean="0">
                <a:solidFill>
                  <a:schemeClr val="bg1"/>
                </a:solidFill>
              </a:rPr>
              <a:t>and </a:t>
            </a:r>
            <a:r>
              <a:rPr lang="en-US" sz="3600" b="1" dirty="0">
                <a:solidFill>
                  <a:schemeClr val="bg1"/>
                </a:solidFill>
              </a:rPr>
              <a:t>to </a:t>
            </a:r>
            <a:r>
              <a:rPr lang="en-US" sz="3600" b="1" dirty="0" err="1">
                <a:solidFill>
                  <a:schemeClr val="bg1"/>
                </a:solidFill>
              </a:rPr>
              <a:t>Hezron</a:t>
            </a:r>
            <a:r>
              <a:rPr lang="en-US" sz="3600" b="1" dirty="0">
                <a:solidFill>
                  <a:schemeClr val="bg1"/>
                </a:solidFill>
              </a:rPr>
              <a:t> was born Ram, and to Ram, </a:t>
            </a:r>
            <a:r>
              <a:rPr lang="en-US" sz="3600" b="1" dirty="0" err="1">
                <a:solidFill>
                  <a:schemeClr val="bg1"/>
                </a:solidFill>
              </a:rPr>
              <a:t>Amminadab</a:t>
            </a:r>
            <a:r>
              <a:rPr lang="en-US" sz="3600" b="1" dirty="0">
                <a:solidFill>
                  <a:schemeClr val="bg1"/>
                </a:solidFill>
              </a:rPr>
              <a:t>, </a:t>
            </a:r>
            <a:r>
              <a:rPr lang="en-US" sz="3600" b="1" dirty="0" smtClean="0">
                <a:solidFill>
                  <a:schemeClr val="bg1"/>
                </a:solidFill>
              </a:rPr>
              <a:t>and </a:t>
            </a:r>
            <a:r>
              <a:rPr lang="en-US" sz="3600" b="1" dirty="0">
                <a:solidFill>
                  <a:schemeClr val="bg1"/>
                </a:solidFill>
              </a:rPr>
              <a:t>to </a:t>
            </a:r>
            <a:r>
              <a:rPr lang="en-US" sz="3600" b="1" dirty="0" err="1">
                <a:solidFill>
                  <a:schemeClr val="bg1"/>
                </a:solidFill>
              </a:rPr>
              <a:t>Amminadab</a:t>
            </a:r>
            <a:r>
              <a:rPr lang="en-US" sz="3600" b="1" dirty="0">
                <a:solidFill>
                  <a:schemeClr val="bg1"/>
                </a:solidFill>
              </a:rPr>
              <a:t> was born </a:t>
            </a:r>
            <a:r>
              <a:rPr lang="en-US" sz="3600" b="1" dirty="0" err="1">
                <a:solidFill>
                  <a:schemeClr val="bg1"/>
                </a:solidFill>
              </a:rPr>
              <a:t>Nahshon</a:t>
            </a:r>
            <a:r>
              <a:rPr lang="en-US" sz="3600" b="1" dirty="0">
                <a:solidFill>
                  <a:schemeClr val="bg1"/>
                </a:solidFill>
              </a:rPr>
              <a:t>, and to </a:t>
            </a:r>
            <a:r>
              <a:rPr lang="en-US" sz="3600" b="1" dirty="0" err="1">
                <a:solidFill>
                  <a:schemeClr val="bg1"/>
                </a:solidFill>
              </a:rPr>
              <a:t>Nahshon</a:t>
            </a:r>
            <a:r>
              <a:rPr lang="en-US" sz="3600" b="1" dirty="0">
                <a:solidFill>
                  <a:schemeClr val="bg1"/>
                </a:solidFill>
              </a:rPr>
              <a:t>, Salmon, </a:t>
            </a:r>
            <a:r>
              <a:rPr lang="en-US" sz="3600" b="1" dirty="0" smtClean="0">
                <a:solidFill>
                  <a:schemeClr val="bg1"/>
                </a:solidFill>
              </a:rPr>
              <a:t>and </a:t>
            </a:r>
            <a:r>
              <a:rPr lang="en-US" sz="3600" b="1" dirty="0">
                <a:solidFill>
                  <a:schemeClr val="bg1"/>
                </a:solidFill>
              </a:rPr>
              <a:t>to Salmon was born Boaz, and to Boaz, </a:t>
            </a:r>
            <a:r>
              <a:rPr lang="en-US" sz="3600" b="1" dirty="0" err="1">
                <a:solidFill>
                  <a:schemeClr val="bg1"/>
                </a:solidFill>
              </a:rPr>
              <a:t>Obed</a:t>
            </a:r>
            <a:r>
              <a:rPr lang="en-US" sz="3600" b="1" dirty="0">
                <a:solidFill>
                  <a:schemeClr val="bg1"/>
                </a:solidFill>
              </a:rPr>
              <a:t>, </a:t>
            </a:r>
            <a:r>
              <a:rPr lang="en-US" sz="3600" b="1" dirty="0" smtClean="0">
                <a:solidFill>
                  <a:schemeClr val="bg1"/>
                </a:solidFill>
              </a:rPr>
              <a:t>and </a:t>
            </a:r>
            <a:r>
              <a:rPr lang="en-US" sz="3600" b="1" dirty="0">
                <a:solidFill>
                  <a:schemeClr val="bg1"/>
                </a:solidFill>
              </a:rPr>
              <a:t>to </a:t>
            </a:r>
            <a:r>
              <a:rPr lang="en-US" sz="3600" b="1" dirty="0" err="1">
                <a:solidFill>
                  <a:schemeClr val="bg1"/>
                </a:solidFill>
              </a:rPr>
              <a:t>Obed</a:t>
            </a:r>
            <a:r>
              <a:rPr lang="en-US" sz="3600" b="1" dirty="0">
                <a:solidFill>
                  <a:schemeClr val="bg1"/>
                </a:solidFill>
              </a:rPr>
              <a:t> was born Jesse, and to Jesse, David</a:t>
            </a:r>
            <a:r>
              <a:rPr lang="en-US" sz="3600" b="1" dirty="0" smtClean="0">
                <a:solidFill>
                  <a:schemeClr val="bg1"/>
                </a:solidFill>
              </a:rPr>
              <a:t>. </a:t>
            </a:r>
            <a:endParaRPr lang="en-US" sz="3600" dirty="0">
              <a:solidFill>
                <a:schemeClr val="bg1"/>
              </a:solidFill>
            </a:endParaRPr>
          </a:p>
        </p:txBody>
      </p:sp>
    </p:spTree>
    <p:extLst>
      <p:ext uri="{BB962C8B-B14F-4D97-AF65-F5344CB8AC3E}">
        <p14:creationId xmlns:p14="http://schemas.microsoft.com/office/powerpoint/2010/main" val="3006076848"/>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Rectangle 1"/>
          <p:cNvSpPr/>
          <p:nvPr/>
        </p:nvSpPr>
        <p:spPr>
          <a:xfrm>
            <a:off x="-1" y="0"/>
            <a:ext cx="8964955"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smtClean="0">
                <a:ln/>
                <a:solidFill>
                  <a:schemeClr val="accent3"/>
                </a:solidFill>
                <a:sym typeface="Wingdings 3" panose="05040102010807070707" pitchFamily="18" charset="2"/>
              </a:rPr>
              <a:t>Abraham </a:t>
            </a:r>
            <a:r>
              <a:rPr lang="en-US" sz="5400" b="1" cap="none" spc="0" dirty="0" smtClean="0">
                <a:ln/>
                <a:solidFill>
                  <a:schemeClr val="accent3"/>
                </a:solidFill>
                <a:effectLst/>
              </a:rPr>
              <a:t>Boaz</a:t>
            </a:r>
            <a:r>
              <a:rPr lang="en-US" sz="5400" b="1" dirty="0" smtClean="0">
                <a:ln/>
                <a:solidFill>
                  <a:schemeClr val="accent3"/>
                </a:solidFill>
                <a:sym typeface="Wingdings 3" panose="05040102010807070707" pitchFamily="18" charset="2"/>
              </a:rPr>
              <a:t> David Jesus</a:t>
            </a:r>
            <a:endParaRPr lang="en-US" sz="5400" b="1" cap="none" spc="0" dirty="0">
              <a:ln/>
              <a:solidFill>
                <a:schemeClr val="accent3"/>
              </a:solidFill>
              <a:effectLst/>
            </a:endParaRPr>
          </a:p>
        </p:txBody>
      </p:sp>
      <p:sp>
        <p:nvSpPr>
          <p:cNvPr id="3" name="TextBox 2"/>
          <p:cNvSpPr txBox="1"/>
          <p:nvPr/>
        </p:nvSpPr>
        <p:spPr>
          <a:xfrm>
            <a:off x="0" y="1891145"/>
            <a:ext cx="9144000" cy="1200329"/>
          </a:xfrm>
          <a:prstGeom prst="rect">
            <a:avLst/>
          </a:prstGeom>
          <a:noFill/>
        </p:spPr>
        <p:txBody>
          <a:bodyPr wrap="square" rtlCol="0">
            <a:spAutoFit/>
          </a:bodyPr>
          <a:lstStyle/>
          <a:p>
            <a:r>
              <a:rPr lang="en-US" sz="3600" b="1" dirty="0" smtClean="0">
                <a:solidFill>
                  <a:schemeClr val="bg1"/>
                </a:solidFill>
              </a:rPr>
              <a:t>Time of Judges	</a:t>
            </a:r>
          </a:p>
          <a:p>
            <a:r>
              <a:rPr lang="en-US" sz="3600" b="1" dirty="0">
                <a:solidFill>
                  <a:schemeClr val="bg1"/>
                </a:solidFill>
              </a:rPr>
              <a:t>	</a:t>
            </a:r>
            <a:r>
              <a:rPr lang="en-US" sz="3600" b="1" dirty="0" smtClean="0">
                <a:solidFill>
                  <a:schemeClr val="bg1"/>
                </a:solidFill>
              </a:rPr>
              <a:t>			King after God’s own heart </a:t>
            </a:r>
            <a:endParaRPr lang="en-US" sz="3600" dirty="0">
              <a:solidFill>
                <a:schemeClr val="bg1"/>
              </a:solidFill>
            </a:endParaRPr>
          </a:p>
        </p:txBody>
      </p:sp>
      <p:cxnSp>
        <p:nvCxnSpPr>
          <p:cNvPr id="5" name="Straight Arrow Connector 4"/>
          <p:cNvCxnSpPr/>
          <p:nvPr/>
        </p:nvCxnSpPr>
        <p:spPr>
          <a:xfrm flipH="1">
            <a:off x="2493818" y="923330"/>
            <a:ext cx="1194955" cy="853515"/>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6054438" y="923329"/>
            <a:ext cx="13853" cy="1456189"/>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689695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Rectangle 1"/>
          <p:cNvSpPr/>
          <p:nvPr/>
        </p:nvSpPr>
        <p:spPr>
          <a:xfrm>
            <a:off x="-1" y="0"/>
            <a:ext cx="8964955"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smtClean="0">
                <a:ln/>
                <a:solidFill>
                  <a:schemeClr val="accent3"/>
                </a:solidFill>
                <a:sym typeface="Wingdings 3" panose="05040102010807070707" pitchFamily="18" charset="2"/>
              </a:rPr>
              <a:t>Abraham </a:t>
            </a:r>
            <a:r>
              <a:rPr lang="en-US" sz="5400" b="1" cap="none" spc="0" dirty="0" smtClean="0">
                <a:ln/>
                <a:solidFill>
                  <a:schemeClr val="accent3"/>
                </a:solidFill>
                <a:effectLst/>
              </a:rPr>
              <a:t>Boaz</a:t>
            </a:r>
            <a:r>
              <a:rPr lang="en-US" sz="5400" b="1" dirty="0" smtClean="0">
                <a:ln/>
                <a:solidFill>
                  <a:schemeClr val="accent3"/>
                </a:solidFill>
                <a:sym typeface="Wingdings 3" panose="05040102010807070707" pitchFamily="18" charset="2"/>
              </a:rPr>
              <a:t> David Jesus</a:t>
            </a:r>
            <a:endParaRPr lang="en-US" sz="5400" b="1" cap="none" spc="0" dirty="0">
              <a:ln/>
              <a:solidFill>
                <a:schemeClr val="accent3"/>
              </a:solidFill>
              <a:effectLst/>
            </a:endParaRPr>
          </a:p>
        </p:txBody>
      </p:sp>
      <p:sp>
        <p:nvSpPr>
          <p:cNvPr id="3" name="TextBox 2"/>
          <p:cNvSpPr txBox="1"/>
          <p:nvPr/>
        </p:nvSpPr>
        <p:spPr>
          <a:xfrm>
            <a:off x="0" y="1891145"/>
            <a:ext cx="9144000" cy="4524315"/>
          </a:xfrm>
          <a:prstGeom prst="rect">
            <a:avLst/>
          </a:prstGeom>
          <a:noFill/>
        </p:spPr>
        <p:txBody>
          <a:bodyPr wrap="square" rtlCol="0">
            <a:spAutoFit/>
          </a:bodyPr>
          <a:lstStyle/>
          <a:p>
            <a:r>
              <a:rPr lang="en-US" sz="3600" b="1" dirty="0" smtClean="0">
                <a:solidFill>
                  <a:schemeClr val="bg1"/>
                </a:solidFill>
              </a:rPr>
              <a:t>Covenant 	Righteous	</a:t>
            </a:r>
          </a:p>
          <a:p>
            <a:r>
              <a:rPr lang="en-US" sz="3600" b="1" dirty="0" smtClean="0">
                <a:solidFill>
                  <a:schemeClr val="bg1"/>
                </a:solidFill>
              </a:rPr>
              <a:t>created 		Under		Representative </a:t>
            </a:r>
          </a:p>
          <a:p>
            <a:r>
              <a:rPr lang="en-US" sz="3600" b="1" dirty="0" smtClean="0">
                <a:solidFill>
                  <a:schemeClr val="bg1"/>
                </a:solidFill>
              </a:rPr>
              <a:t>nation		Mosaic 		King</a:t>
            </a:r>
          </a:p>
          <a:p>
            <a:r>
              <a:rPr lang="en-US" sz="3600" b="1" dirty="0" smtClean="0">
                <a:solidFill>
                  <a:schemeClr val="bg1"/>
                </a:solidFill>
              </a:rPr>
              <a:t>			Covenant</a:t>
            </a:r>
            <a:endParaRPr lang="en-US" sz="3600" b="1" dirty="0">
              <a:solidFill>
                <a:schemeClr val="bg1"/>
              </a:solidFill>
            </a:endParaRPr>
          </a:p>
          <a:p>
            <a:r>
              <a:rPr lang="en-US" sz="3600" b="1" dirty="0">
                <a:solidFill>
                  <a:schemeClr val="bg1"/>
                </a:solidFill>
              </a:rPr>
              <a:t>	</a:t>
            </a:r>
            <a:r>
              <a:rPr lang="en-US" sz="3600" b="1" dirty="0" smtClean="0">
                <a:solidFill>
                  <a:schemeClr val="bg1"/>
                </a:solidFill>
              </a:rPr>
              <a:t>		Law</a:t>
            </a:r>
          </a:p>
          <a:p>
            <a:pPr>
              <a:tabLst>
                <a:tab pos="7315200" algn="r"/>
              </a:tabLst>
            </a:pPr>
            <a:endParaRPr lang="en-US" sz="3600" b="1" dirty="0" smtClean="0">
              <a:solidFill>
                <a:schemeClr val="bg1"/>
              </a:solidFill>
            </a:endParaRPr>
          </a:p>
          <a:p>
            <a:pPr>
              <a:tabLst>
                <a:tab pos="9144000" algn="r"/>
              </a:tabLst>
            </a:pPr>
            <a:r>
              <a:rPr lang="en-US" sz="3600" b="1" dirty="0" smtClean="0">
                <a:solidFill>
                  <a:schemeClr val="bg1"/>
                </a:solidFill>
              </a:rPr>
              <a:t>	Ultimate Redeemer </a:t>
            </a:r>
          </a:p>
          <a:p>
            <a:pPr>
              <a:tabLst>
                <a:tab pos="9144000" algn="r"/>
              </a:tabLst>
            </a:pPr>
            <a:r>
              <a:rPr lang="en-US" sz="3600" b="1" dirty="0">
                <a:solidFill>
                  <a:schemeClr val="bg1"/>
                </a:solidFill>
              </a:rPr>
              <a:t>	</a:t>
            </a:r>
            <a:r>
              <a:rPr lang="en-US" sz="3600" b="1" dirty="0" smtClean="0">
                <a:solidFill>
                  <a:schemeClr val="bg1"/>
                </a:solidFill>
              </a:rPr>
              <a:t>and representative of God</a:t>
            </a:r>
            <a:endParaRPr lang="en-US" sz="3600" dirty="0">
              <a:solidFill>
                <a:schemeClr val="bg1"/>
              </a:solidFill>
            </a:endParaRPr>
          </a:p>
        </p:txBody>
      </p:sp>
      <p:cxnSp>
        <p:nvCxnSpPr>
          <p:cNvPr id="5" name="Straight Arrow Connector 4"/>
          <p:cNvCxnSpPr/>
          <p:nvPr/>
        </p:nvCxnSpPr>
        <p:spPr>
          <a:xfrm flipH="1">
            <a:off x="966355" y="923330"/>
            <a:ext cx="12792" cy="1024964"/>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3906983" y="866179"/>
            <a:ext cx="10390" cy="1082115"/>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888183" y="862714"/>
            <a:ext cx="13853" cy="1599931"/>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8537865" y="894754"/>
            <a:ext cx="45026" cy="4279919"/>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320127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Rectangle 1"/>
          <p:cNvSpPr/>
          <p:nvPr/>
        </p:nvSpPr>
        <p:spPr>
          <a:xfrm>
            <a:off x="0" y="5934670"/>
            <a:ext cx="8964955"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smtClean="0">
                <a:ln/>
                <a:solidFill>
                  <a:schemeClr val="accent3"/>
                </a:solidFill>
                <a:sym typeface="Wingdings 3" panose="05040102010807070707" pitchFamily="18" charset="2"/>
              </a:rPr>
              <a:t>Abraham </a:t>
            </a:r>
            <a:r>
              <a:rPr lang="en-US" sz="5400" b="1" cap="none" spc="0" dirty="0" smtClean="0">
                <a:ln/>
                <a:solidFill>
                  <a:schemeClr val="accent3"/>
                </a:solidFill>
                <a:effectLst/>
              </a:rPr>
              <a:t>Boaz</a:t>
            </a:r>
            <a:r>
              <a:rPr lang="en-US" sz="5400" b="1" dirty="0" smtClean="0">
                <a:ln/>
                <a:solidFill>
                  <a:schemeClr val="accent3"/>
                </a:solidFill>
                <a:sym typeface="Wingdings 3" panose="05040102010807070707" pitchFamily="18" charset="2"/>
              </a:rPr>
              <a:t> David Jesus</a:t>
            </a:r>
            <a:endParaRPr lang="en-US" sz="5400" b="1" cap="none" spc="0" dirty="0">
              <a:ln/>
              <a:solidFill>
                <a:schemeClr val="accent3"/>
              </a:solidFill>
              <a:effectLst/>
            </a:endParaRPr>
          </a:p>
        </p:txBody>
      </p:sp>
      <p:sp>
        <p:nvSpPr>
          <p:cNvPr id="3" name="TextBox 2"/>
          <p:cNvSpPr txBox="1"/>
          <p:nvPr/>
        </p:nvSpPr>
        <p:spPr>
          <a:xfrm>
            <a:off x="0" y="0"/>
            <a:ext cx="9144000" cy="5078313"/>
          </a:xfrm>
          <a:prstGeom prst="rect">
            <a:avLst/>
          </a:prstGeom>
          <a:noFill/>
        </p:spPr>
        <p:txBody>
          <a:bodyPr wrap="square" rtlCol="0">
            <a:spAutoFit/>
          </a:bodyPr>
          <a:lstStyle/>
          <a:p>
            <a:r>
              <a:rPr lang="en-US" sz="3600" b="1" dirty="0" smtClean="0">
                <a:solidFill>
                  <a:schemeClr val="bg1"/>
                </a:solidFill>
              </a:rPr>
              <a:t>3.3-4:  Wash yourself therefore, and anoint yourself and put on your best clothes, and go down to the threshing floor; but do not make yourself known to the man until he has finished eating and drinking.  It shall be when he lies down, that you shall notice the place where he lies, and you shall go and uncover his feet and lie down; then he will tell you what you shall do.”</a:t>
            </a:r>
            <a:endParaRPr lang="en-US" sz="3600" dirty="0">
              <a:solidFill>
                <a:schemeClr val="bg1"/>
              </a:solidFill>
            </a:endParaRPr>
          </a:p>
        </p:txBody>
      </p:sp>
    </p:spTree>
    <p:extLst>
      <p:ext uri="{BB962C8B-B14F-4D97-AF65-F5344CB8AC3E}">
        <p14:creationId xmlns:p14="http://schemas.microsoft.com/office/powerpoint/2010/main" val="1947442065"/>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Rectangle 1"/>
          <p:cNvSpPr/>
          <p:nvPr/>
        </p:nvSpPr>
        <p:spPr>
          <a:xfrm>
            <a:off x="-1" y="0"/>
            <a:ext cx="8964955"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smtClean="0">
                <a:ln/>
                <a:solidFill>
                  <a:schemeClr val="accent3"/>
                </a:solidFill>
                <a:sym typeface="Wingdings 3" panose="05040102010807070707" pitchFamily="18" charset="2"/>
              </a:rPr>
              <a:t>Abraham </a:t>
            </a:r>
            <a:r>
              <a:rPr lang="en-US" sz="5400" b="1" cap="none" spc="0" dirty="0" smtClean="0">
                <a:ln/>
                <a:solidFill>
                  <a:schemeClr val="accent3"/>
                </a:solidFill>
                <a:effectLst/>
              </a:rPr>
              <a:t>Boaz</a:t>
            </a:r>
            <a:r>
              <a:rPr lang="en-US" sz="5400" b="1" dirty="0" smtClean="0">
                <a:ln/>
                <a:solidFill>
                  <a:schemeClr val="accent3"/>
                </a:solidFill>
                <a:sym typeface="Wingdings 3" panose="05040102010807070707" pitchFamily="18" charset="2"/>
              </a:rPr>
              <a:t> David Jesus</a:t>
            </a:r>
            <a:endParaRPr lang="en-US" sz="5400" b="1" cap="none" spc="0" dirty="0">
              <a:ln/>
              <a:solidFill>
                <a:schemeClr val="accent3"/>
              </a:solidFill>
              <a:effectLst/>
            </a:endParaRPr>
          </a:p>
        </p:txBody>
      </p:sp>
      <p:sp>
        <p:nvSpPr>
          <p:cNvPr id="3" name="TextBox 2"/>
          <p:cNvSpPr txBox="1"/>
          <p:nvPr/>
        </p:nvSpPr>
        <p:spPr>
          <a:xfrm>
            <a:off x="0" y="1891145"/>
            <a:ext cx="9144000" cy="3416320"/>
          </a:xfrm>
          <a:prstGeom prst="rect">
            <a:avLst/>
          </a:prstGeom>
          <a:noFill/>
        </p:spPr>
        <p:txBody>
          <a:bodyPr wrap="square" rtlCol="0">
            <a:spAutoFit/>
          </a:bodyPr>
          <a:lstStyle/>
          <a:p>
            <a:r>
              <a:rPr lang="en-US" sz="3600" b="1" dirty="0" smtClean="0">
                <a:solidFill>
                  <a:schemeClr val="bg1"/>
                </a:solidFill>
              </a:rPr>
              <a:t>Chosen from		Mosaic			Will</a:t>
            </a:r>
          </a:p>
          <a:p>
            <a:r>
              <a:rPr lang="en-US" sz="3600" b="1" dirty="0" smtClean="0">
                <a:solidFill>
                  <a:schemeClr val="bg1"/>
                </a:solidFill>
              </a:rPr>
              <a:t>outside			Law				provide</a:t>
            </a:r>
          </a:p>
          <a:p>
            <a:r>
              <a:rPr lang="en-US" sz="3600" b="1" dirty="0" smtClean="0">
                <a:solidFill>
                  <a:schemeClr val="bg1"/>
                </a:solidFill>
              </a:rPr>
              <a:t>to found			codified			for</a:t>
            </a:r>
          </a:p>
          <a:p>
            <a:r>
              <a:rPr lang="en-US" sz="3600" b="1" dirty="0" smtClean="0">
                <a:solidFill>
                  <a:schemeClr val="bg1"/>
                </a:solidFill>
              </a:rPr>
              <a:t>new nation		passing on		faithful</a:t>
            </a:r>
            <a:endParaRPr lang="en-US" sz="3600" b="1" dirty="0">
              <a:solidFill>
                <a:schemeClr val="bg1"/>
              </a:solidFill>
            </a:endParaRPr>
          </a:p>
          <a:p>
            <a:r>
              <a:rPr lang="en-US" sz="3600" b="1" dirty="0" smtClean="0">
                <a:solidFill>
                  <a:schemeClr val="bg1"/>
                </a:solidFill>
              </a:rPr>
              <a:t>of God’s			blessing			of any</a:t>
            </a:r>
          </a:p>
          <a:p>
            <a:r>
              <a:rPr lang="en-US" sz="3600" b="1" dirty="0" smtClean="0">
                <a:solidFill>
                  <a:schemeClr val="bg1"/>
                </a:solidFill>
              </a:rPr>
              <a:t>people</a:t>
            </a:r>
            <a:r>
              <a:rPr lang="en-US" sz="3600" b="1" dirty="0">
                <a:solidFill>
                  <a:schemeClr val="bg1"/>
                </a:solidFill>
              </a:rPr>
              <a:t>	</a:t>
            </a:r>
            <a:r>
              <a:rPr lang="en-US" sz="3600" b="1" dirty="0" smtClean="0">
                <a:solidFill>
                  <a:schemeClr val="bg1"/>
                </a:solidFill>
              </a:rPr>
              <a:t>		to nations		race</a:t>
            </a:r>
            <a:endParaRPr lang="en-US" sz="3600" dirty="0">
              <a:solidFill>
                <a:schemeClr val="bg1"/>
              </a:solidFill>
            </a:endParaRPr>
          </a:p>
        </p:txBody>
      </p:sp>
      <p:cxnSp>
        <p:nvCxnSpPr>
          <p:cNvPr id="5" name="Straight Arrow Connector 4"/>
          <p:cNvCxnSpPr/>
          <p:nvPr/>
        </p:nvCxnSpPr>
        <p:spPr>
          <a:xfrm flipH="1">
            <a:off x="966355" y="923330"/>
            <a:ext cx="12792" cy="1024964"/>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3948545" y="894754"/>
            <a:ext cx="565104" cy="996391"/>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8007929" y="894753"/>
            <a:ext cx="24244" cy="996391"/>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3" idx="0"/>
          </p:cNvCxnSpPr>
          <p:nvPr/>
        </p:nvCxnSpPr>
        <p:spPr>
          <a:xfrm flipH="1">
            <a:off x="4572000" y="776990"/>
            <a:ext cx="1388654" cy="1114155"/>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899894"/>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Rectangle 1"/>
          <p:cNvSpPr/>
          <p:nvPr/>
        </p:nvSpPr>
        <p:spPr>
          <a:xfrm>
            <a:off x="-1" y="0"/>
            <a:ext cx="8964955"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smtClean="0">
                <a:ln/>
                <a:solidFill>
                  <a:schemeClr val="accent3"/>
                </a:solidFill>
                <a:sym typeface="Wingdings 3" panose="05040102010807070707" pitchFamily="18" charset="2"/>
              </a:rPr>
              <a:t>Abraham </a:t>
            </a:r>
            <a:r>
              <a:rPr lang="en-US" sz="5400" b="1" cap="none" spc="0" dirty="0" smtClean="0">
                <a:ln/>
                <a:solidFill>
                  <a:schemeClr val="accent3"/>
                </a:solidFill>
                <a:effectLst/>
              </a:rPr>
              <a:t>Boaz</a:t>
            </a:r>
            <a:r>
              <a:rPr lang="en-US" sz="5400" b="1" dirty="0" smtClean="0">
                <a:ln/>
                <a:solidFill>
                  <a:schemeClr val="accent3"/>
                </a:solidFill>
                <a:sym typeface="Wingdings 3" panose="05040102010807070707" pitchFamily="18" charset="2"/>
              </a:rPr>
              <a:t> David Jesus</a:t>
            </a:r>
            <a:endParaRPr lang="en-US" sz="5400" b="1" cap="none" spc="0" dirty="0">
              <a:ln/>
              <a:solidFill>
                <a:schemeClr val="accent3"/>
              </a:solidFill>
              <a:effectLst/>
            </a:endParaRPr>
          </a:p>
        </p:txBody>
      </p:sp>
      <p:sp>
        <p:nvSpPr>
          <p:cNvPr id="3" name="TextBox 2"/>
          <p:cNvSpPr txBox="1"/>
          <p:nvPr/>
        </p:nvSpPr>
        <p:spPr>
          <a:xfrm>
            <a:off x="0" y="1891145"/>
            <a:ext cx="9144000" cy="1200329"/>
          </a:xfrm>
          <a:prstGeom prst="rect">
            <a:avLst/>
          </a:prstGeom>
          <a:noFill/>
        </p:spPr>
        <p:txBody>
          <a:bodyPr wrap="square" rtlCol="0">
            <a:spAutoFit/>
          </a:bodyPr>
          <a:lstStyle/>
          <a:p>
            <a:pPr defTabSz="457200"/>
            <a:r>
              <a:rPr lang="en-US" sz="3600" b="1" dirty="0" smtClean="0">
                <a:solidFill>
                  <a:schemeClr val="bg1"/>
                </a:solidFill>
              </a:rPr>
              <a:t>					Mosaic								New</a:t>
            </a:r>
          </a:p>
          <a:p>
            <a:pPr defTabSz="457200"/>
            <a:r>
              <a:rPr lang="en-US" sz="3600" b="1" dirty="0" smtClean="0">
                <a:solidFill>
                  <a:schemeClr val="bg1"/>
                </a:solidFill>
              </a:rPr>
              <a:t>					Covenant							Covenant	</a:t>
            </a:r>
            <a:endParaRPr lang="en-US" sz="3600" dirty="0">
              <a:solidFill>
                <a:schemeClr val="bg1"/>
              </a:solidFill>
            </a:endParaRPr>
          </a:p>
        </p:txBody>
      </p:sp>
      <p:cxnSp>
        <p:nvCxnSpPr>
          <p:cNvPr id="5" name="Straight Arrow Connector 4"/>
          <p:cNvCxnSpPr/>
          <p:nvPr/>
        </p:nvCxnSpPr>
        <p:spPr>
          <a:xfrm flipH="1">
            <a:off x="2982191" y="894754"/>
            <a:ext cx="12792" cy="1024964"/>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7455281" y="923330"/>
            <a:ext cx="12721" cy="967815"/>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216506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Rectangle 1"/>
          <p:cNvSpPr/>
          <p:nvPr/>
        </p:nvSpPr>
        <p:spPr>
          <a:xfrm>
            <a:off x="-1" y="0"/>
            <a:ext cx="8964955"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smtClean="0">
                <a:ln/>
                <a:solidFill>
                  <a:schemeClr val="accent3"/>
                </a:solidFill>
                <a:sym typeface="Wingdings 3" panose="05040102010807070707" pitchFamily="18" charset="2"/>
              </a:rPr>
              <a:t>Abraham </a:t>
            </a:r>
            <a:r>
              <a:rPr lang="en-US" sz="5400" b="1" cap="none" spc="0" dirty="0" smtClean="0">
                <a:ln/>
                <a:solidFill>
                  <a:schemeClr val="accent3"/>
                </a:solidFill>
                <a:effectLst/>
              </a:rPr>
              <a:t>Boaz</a:t>
            </a:r>
            <a:r>
              <a:rPr lang="en-US" sz="5400" b="1" dirty="0" smtClean="0">
                <a:ln/>
                <a:solidFill>
                  <a:schemeClr val="accent3"/>
                </a:solidFill>
                <a:sym typeface="Wingdings 3" panose="05040102010807070707" pitchFamily="18" charset="2"/>
              </a:rPr>
              <a:t> David Jesus</a:t>
            </a:r>
            <a:endParaRPr lang="en-US" sz="5400" b="1" cap="none" spc="0" dirty="0">
              <a:ln/>
              <a:solidFill>
                <a:schemeClr val="accent3"/>
              </a:solidFill>
              <a:effectLst/>
            </a:endParaRPr>
          </a:p>
        </p:txBody>
      </p:sp>
      <p:sp>
        <p:nvSpPr>
          <p:cNvPr id="3" name="TextBox 2"/>
          <p:cNvSpPr txBox="1"/>
          <p:nvPr/>
        </p:nvSpPr>
        <p:spPr>
          <a:xfrm>
            <a:off x="0" y="1891145"/>
            <a:ext cx="9144000" cy="2862322"/>
          </a:xfrm>
          <a:prstGeom prst="rect">
            <a:avLst/>
          </a:prstGeom>
          <a:noFill/>
        </p:spPr>
        <p:txBody>
          <a:bodyPr wrap="square" rtlCol="0">
            <a:spAutoFit/>
          </a:bodyPr>
          <a:lstStyle/>
          <a:p>
            <a:r>
              <a:rPr lang="en-US" sz="3600" b="1" dirty="0" smtClean="0">
                <a:solidFill>
                  <a:schemeClr val="bg1"/>
                </a:solidFill>
              </a:rPr>
              <a:t>Redeemer seed</a:t>
            </a:r>
          </a:p>
          <a:p>
            <a:r>
              <a:rPr lang="en-US" sz="3600" b="1" dirty="0" smtClean="0">
                <a:solidFill>
                  <a:schemeClr val="bg1"/>
                </a:solidFill>
              </a:rPr>
              <a:t>from his family	</a:t>
            </a:r>
          </a:p>
          <a:p>
            <a:r>
              <a:rPr lang="en-US" sz="3600" b="1" dirty="0">
                <a:solidFill>
                  <a:schemeClr val="bg1"/>
                </a:solidFill>
              </a:rPr>
              <a:t>	</a:t>
            </a:r>
            <a:r>
              <a:rPr lang="en-US" sz="3600" b="1" dirty="0" smtClean="0">
                <a:solidFill>
                  <a:schemeClr val="bg1"/>
                </a:solidFill>
              </a:rPr>
              <a:t>			Redeemer seed through 				this line of Abraham’s 					family then through David…</a:t>
            </a:r>
            <a:endParaRPr lang="en-US" sz="3600" dirty="0">
              <a:solidFill>
                <a:schemeClr val="bg1"/>
              </a:solidFill>
            </a:endParaRPr>
          </a:p>
        </p:txBody>
      </p:sp>
      <p:cxnSp>
        <p:nvCxnSpPr>
          <p:cNvPr id="5" name="Straight Arrow Connector 4"/>
          <p:cNvCxnSpPr/>
          <p:nvPr/>
        </p:nvCxnSpPr>
        <p:spPr>
          <a:xfrm>
            <a:off x="1363611" y="923330"/>
            <a:ext cx="1" cy="967815"/>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4281055" y="923330"/>
            <a:ext cx="1766455" cy="2079643"/>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8542535"/>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Rectangle 1"/>
          <p:cNvSpPr/>
          <p:nvPr/>
        </p:nvSpPr>
        <p:spPr>
          <a:xfrm>
            <a:off x="-1" y="0"/>
            <a:ext cx="8964955"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smtClean="0">
                <a:ln/>
                <a:solidFill>
                  <a:schemeClr val="accent3"/>
                </a:solidFill>
                <a:sym typeface="Wingdings 3" panose="05040102010807070707" pitchFamily="18" charset="2"/>
              </a:rPr>
              <a:t>Abraham </a:t>
            </a:r>
            <a:r>
              <a:rPr lang="en-US" sz="5400" b="1" cap="none" spc="0" dirty="0" smtClean="0">
                <a:ln/>
                <a:solidFill>
                  <a:schemeClr val="accent3"/>
                </a:solidFill>
                <a:effectLst/>
              </a:rPr>
              <a:t>Boaz</a:t>
            </a:r>
            <a:r>
              <a:rPr lang="en-US" sz="5400" b="1" dirty="0" smtClean="0">
                <a:ln/>
                <a:solidFill>
                  <a:schemeClr val="accent3"/>
                </a:solidFill>
                <a:sym typeface="Wingdings 3" panose="05040102010807070707" pitchFamily="18" charset="2"/>
              </a:rPr>
              <a:t> David Jesus</a:t>
            </a:r>
            <a:endParaRPr lang="en-US" sz="5400" b="1" cap="none" spc="0" dirty="0">
              <a:ln/>
              <a:solidFill>
                <a:schemeClr val="accent3"/>
              </a:solidFill>
              <a:effectLst/>
            </a:endParaRPr>
          </a:p>
        </p:txBody>
      </p:sp>
      <p:sp>
        <p:nvSpPr>
          <p:cNvPr id="3" name="TextBox 2"/>
          <p:cNvSpPr txBox="1"/>
          <p:nvPr/>
        </p:nvSpPr>
        <p:spPr>
          <a:xfrm>
            <a:off x="0" y="1891145"/>
            <a:ext cx="9144000" cy="1754326"/>
          </a:xfrm>
          <a:prstGeom prst="rect">
            <a:avLst/>
          </a:prstGeom>
          <a:noFill/>
        </p:spPr>
        <p:txBody>
          <a:bodyPr wrap="square" rtlCol="0">
            <a:spAutoFit/>
          </a:bodyPr>
          <a:lstStyle/>
          <a:p>
            <a:r>
              <a:rPr lang="en-US" sz="3600" dirty="0" smtClean="0">
                <a:solidFill>
                  <a:schemeClr val="bg1"/>
                </a:solidFill>
              </a:rPr>
              <a:t>		</a:t>
            </a:r>
            <a:r>
              <a:rPr lang="en-US" sz="3600" b="1" dirty="0" smtClean="0">
                <a:solidFill>
                  <a:schemeClr val="bg1"/>
                </a:solidFill>
              </a:rPr>
              <a:t>Redeems widow</a:t>
            </a:r>
          </a:p>
          <a:p>
            <a:r>
              <a:rPr lang="en-US" sz="3600" b="1" dirty="0" smtClean="0">
                <a:solidFill>
                  <a:schemeClr val="bg1"/>
                </a:solidFill>
              </a:rPr>
              <a:t>		Redeems land</a:t>
            </a:r>
          </a:p>
          <a:p>
            <a:r>
              <a:rPr lang="en-US" sz="3600" b="1" dirty="0">
                <a:solidFill>
                  <a:schemeClr val="bg1"/>
                </a:solidFill>
              </a:rPr>
              <a:t>	</a:t>
            </a:r>
            <a:r>
              <a:rPr lang="en-US" sz="3600" b="1" dirty="0" smtClean="0">
                <a:solidFill>
                  <a:schemeClr val="bg1"/>
                </a:solidFill>
              </a:rPr>
              <a:t>				Redeems lost people</a:t>
            </a:r>
            <a:endParaRPr lang="en-US" sz="3600" b="1" dirty="0">
              <a:solidFill>
                <a:schemeClr val="bg1"/>
              </a:solidFill>
            </a:endParaRPr>
          </a:p>
        </p:txBody>
      </p:sp>
      <p:cxnSp>
        <p:nvCxnSpPr>
          <p:cNvPr id="6" name="Straight Arrow Connector 5"/>
          <p:cNvCxnSpPr/>
          <p:nvPr/>
        </p:nvCxnSpPr>
        <p:spPr>
          <a:xfrm flipH="1">
            <a:off x="3927764" y="894754"/>
            <a:ext cx="20781" cy="996390"/>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6712527" y="894753"/>
            <a:ext cx="1295402" cy="2066656"/>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237522"/>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0541759" cy="6858000"/>
          </a:xfrm>
          <a:prstGeom prst="rect">
            <a:avLst/>
          </a:prstGeom>
        </p:spPr>
      </p:pic>
    </p:spTree>
    <p:extLst>
      <p:ext uri="{BB962C8B-B14F-4D97-AF65-F5344CB8AC3E}">
        <p14:creationId xmlns:p14="http://schemas.microsoft.com/office/powerpoint/2010/main" val="4257209042"/>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Rectangle 1"/>
          <p:cNvSpPr/>
          <p:nvPr/>
        </p:nvSpPr>
        <p:spPr>
          <a:xfrm>
            <a:off x="0" y="5934670"/>
            <a:ext cx="8964955"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smtClean="0">
                <a:ln/>
                <a:solidFill>
                  <a:schemeClr val="accent3"/>
                </a:solidFill>
                <a:sym typeface="Wingdings 3" panose="05040102010807070707" pitchFamily="18" charset="2"/>
              </a:rPr>
              <a:t>Abraham </a:t>
            </a:r>
            <a:r>
              <a:rPr lang="en-US" sz="5400" b="1" cap="none" spc="0" dirty="0" smtClean="0">
                <a:ln/>
                <a:solidFill>
                  <a:schemeClr val="accent3"/>
                </a:solidFill>
                <a:effectLst/>
              </a:rPr>
              <a:t>Boaz</a:t>
            </a:r>
            <a:r>
              <a:rPr lang="en-US" sz="5400" b="1" dirty="0" smtClean="0">
                <a:ln/>
                <a:solidFill>
                  <a:schemeClr val="accent3"/>
                </a:solidFill>
                <a:sym typeface="Wingdings 3" panose="05040102010807070707" pitchFamily="18" charset="2"/>
              </a:rPr>
              <a:t> David Jesus</a:t>
            </a:r>
            <a:endParaRPr lang="en-US" sz="5400" b="1" cap="none" spc="0" dirty="0">
              <a:ln/>
              <a:solidFill>
                <a:schemeClr val="accent3"/>
              </a:solidFill>
              <a:effectLst/>
            </a:endParaRPr>
          </a:p>
        </p:txBody>
      </p:sp>
      <p:sp>
        <p:nvSpPr>
          <p:cNvPr id="3" name="TextBox 2"/>
          <p:cNvSpPr txBox="1"/>
          <p:nvPr/>
        </p:nvSpPr>
        <p:spPr>
          <a:xfrm>
            <a:off x="0" y="0"/>
            <a:ext cx="9144000" cy="5078313"/>
          </a:xfrm>
          <a:prstGeom prst="rect">
            <a:avLst/>
          </a:prstGeom>
          <a:noFill/>
        </p:spPr>
        <p:txBody>
          <a:bodyPr wrap="square" rtlCol="0">
            <a:spAutoFit/>
          </a:bodyPr>
          <a:lstStyle/>
          <a:p>
            <a:r>
              <a:rPr lang="en-US" sz="3600" b="1" dirty="0" smtClean="0">
                <a:solidFill>
                  <a:schemeClr val="bg1"/>
                </a:solidFill>
              </a:rPr>
              <a:t>3.3-4:  Wash yourself therefore, and anoint yourself and put on your best clothes, and go down to the threshing floor; but do not make yourself known to the man until he has finished eating and drinking.  It shall be when he lies down, that you shall notice the place where he lies, and you shall go and uncover his feet and lie down; then he will tell you what you shall do.”</a:t>
            </a:r>
            <a:endParaRPr lang="en-US" sz="3600" dirty="0">
              <a:solidFill>
                <a:schemeClr val="bg1"/>
              </a:solidFill>
            </a:endParaRPr>
          </a:p>
        </p:txBody>
      </p:sp>
    </p:spTree>
    <p:extLst>
      <p:ext uri="{BB962C8B-B14F-4D97-AF65-F5344CB8AC3E}">
        <p14:creationId xmlns:p14="http://schemas.microsoft.com/office/powerpoint/2010/main" val="653223027"/>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Rectangle 1"/>
          <p:cNvSpPr/>
          <p:nvPr/>
        </p:nvSpPr>
        <p:spPr>
          <a:xfrm>
            <a:off x="0" y="5934670"/>
            <a:ext cx="8964955"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smtClean="0">
                <a:ln/>
                <a:solidFill>
                  <a:schemeClr val="accent3"/>
                </a:solidFill>
                <a:sym typeface="Wingdings 3" panose="05040102010807070707" pitchFamily="18" charset="2"/>
              </a:rPr>
              <a:t>Abraham </a:t>
            </a:r>
            <a:r>
              <a:rPr lang="en-US" sz="5400" b="1" cap="none" spc="0" dirty="0" smtClean="0">
                <a:ln/>
                <a:solidFill>
                  <a:schemeClr val="accent3"/>
                </a:solidFill>
                <a:effectLst/>
              </a:rPr>
              <a:t>Boaz</a:t>
            </a:r>
            <a:r>
              <a:rPr lang="en-US" sz="5400" b="1" dirty="0" smtClean="0">
                <a:ln/>
                <a:solidFill>
                  <a:schemeClr val="accent3"/>
                </a:solidFill>
                <a:sym typeface="Wingdings 3" panose="05040102010807070707" pitchFamily="18" charset="2"/>
              </a:rPr>
              <a:t> David Jesus</a:t>
            </a:r>
            <a:endParaRPr lang="en-US" sz="5400" b="1" cap="none" spc="0" dirty="0">
              <a:ln/>
              <a:solidFill>
                <a:schemeClr val="accent3"/>
              </a:solidFill>
              <a:effectLst/>
            </a:endParaRPr>
          </a:p>
        </p:txBody>
      </p:sp>
      <p:sp>
        <p:nvSpPr>
          <p:cNvPr id="3" name="TextBox 2"/>
          <p:cNvSpPr txBox="1"/>
          <p:nvPr/>
        </p:nvSpPr>
        <p:spPr>
          <a:xfrm>
            <a:off x="0" y="0"/>
            <a:ext cx="9144000" cy="4524315"/>
          </a:xfrm>
          <a:prstGeom prst="rect">
            <a:avLst/>
          </a:prstGeom>
          <a:noFill/>
        </p:spPr>
        <p:txBody>
          <a:bodyPr wrap="square" rtlCol="0">
            <a:spAutoFit/>
          </a:bodyPr>
          <a:lstStyle/>
          <a:p>
            <a:r>
              <a:rPr lang="en-US" sz="3600" b="1" dirty="0" smtClean="0">
                <a:solidFill>
                  <a:schemeClr val="bg1"/>
                </a:solidFill>
              </a:rPr>
              <a:t>Deuteronomy 25.5-6 [NIV]:  If brothers are living together and one of them dies without a son, his widow must not marry outside the family. Her husband's brother shall take her and marry her and fulfill the duty of a brother-in-law to her.  The first son she bears shall carry on the name of the dead brother so that his name will not be blotted out from Israel</a:t>
            </a:r>
            <a:r>
              <a:rPr lang="en-US" sz="3600" b="1" dirty="0" smtClean="0">
                <a:solidFill>
                  <a:schemeClr val="bg1"/>
                </a:solidFill>
              </a:rPr>
              <a:t>.  </a:t>
            </a:r>
            <a:endParaRPr lang="en-US" sz="3600" b="1" dirty="0">
              <a:solidFill>
                <a:schemeClr val="bg1"/>
              </a:solidFill>
            </a:endParaRPr>
          </a:p>
        </p:txBody>
      </p:sp>
    </p:spTree>
    <p:extLst>
      <p:ext uri="{BB962C8B-B14F-4D97-AF65-F5344CB8AC3E}">
        <p14:creationId xmlns:p14="http://schemas.microsoft.com/office/powerpoint/2010/main" val="3997611377"/>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Rectangle 1"/>
          <p:cNvSpPr/>
          <p:nvPr/>
        </p:nvSpPr>
        <p:spPr>
          <a:xfrm>
            <a:off x="0" y="5934670"/>
            <a:ext cx="8964955"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smtClean="0">
                <a:ln/>
                <a:solidFill>
                  <a:schemeClr val="accent3"/>
                </a:solidFill>
                <a:sym typeface="Wingdings 3" panose="05040102010807070707" pitchFamily="18" charset="2"/>
              </a:rPr>
              <a:t>Abraham </a:t>
            </a:r>
            <a:r>
              <a:rPr lang="en-US" sz="5400" b="1" cap="none" spc="0" dirty="0" smtClean="0">
                <a:ln/>
                <a:solidFill>
                  <a:schemeClr val="accent3"/>
                </a:solidFill>
                <a:effectLst/>
              </a:rPr>
              <a:t>Boaz</a:t>
            </a:r>
            <a:r>
              <a:rPr lang="en-US" sz="5400" b="1" dirty="0" smtClean="0">
                <a:ln/>
                <a:solidFill>
                  <a:schemeClr val="accent3"/>
                </a:solidFill>
                <a:sym typeface="Wingdings 3" panose="05040102010807070707" pitchFamily="18" charset="2"/>
              </a:rPr>
              <a:t> David Jesus</a:t>
            </a:r>
            <a:endParaRPr lang="en-US" sz="5400" b="1" cap="none" spc="0" dirty="0">
              <a:ln/>
              <a:solidFill>
                <a:schemeClr val="accent3"/>
              </a:solidFill>
              <a:effectLst/>
            </a:endParaRPr>
          </a:p>
        </p:txBody>
      </p:sp>
      <p:sp>
        <p:nvSpPr>
          <p:cNvPr id="3" name="TextBox 2"/>
          <p:cNvSpPr txBox="1"/>
          <p:nvPr/>
        </p:nvSpPr>
        <p:spPr>
          <a:xfrm>
            <a:off x="0" y="0"/>
            <a:ext cx="9144000" cy="5078313"/>
          </a:xfrm>
          <a:prstGeom prst="rect">
            <a:avLst/>
          </a:prstGeom>
          <a:noFill/>
        </p:spPr>
        <p:txBody>
          <a:bodyPr wrap="square" rtlCol="0">
            <a:spAutoFit/>
          </a:bodyPr>
          <a:lstStyle/>
          <a:p>
            <a:r>
              <a:rPr lang="en-US" sz="3600" b="1" dirty="0" smtClean="0">
                <a:solidFill>
                  <a:schemeClr val="bg1"/>
                </a:solidFill>
              </a:rPr>
              <a:t>3.3-4:  Wash yourself therefore, and anoint yourself and put on your best clothes, and go down to the threshing floor; but do not make yourself known to the man until he has finished eating and drinking.  It shall be when he lies down, that you shall notice the place where he lies, and you shall go and </a:t>
            </a:r>
            <a:r>
              <a:rPr lang="en-US" sz="3600" b="1" dirty="0" smtClean="0">
                <a:solidFill>
                  <a:srgbClr val="FFFF00"/>
                </a:solidFill>
              </a:rPr>
              <a:t>uncover his feet</a:t>
            </a:r>
            <a:r>
              <a:rPr lang="en-US" sz="3600" b="1" dirty="0" smtClean="0">
                <a:solidFill>
                  <a:schemeClr val="bg1"/>
                </a:solidFill>
              </a:rPr>
              <a:t> and </a:t>
            </a:r>
            <a:r>
              <a:rPr lang="en-US" sz="3600" b="1" dirty="0" smtClean="0">
                <a:solidFill>
                  <a:srgbClr val="FFFF00"/>
                </a:solidFill>
              </a:rPr>
              <a:t>lie down</a:t>
            </a:r>
            <a:r>
              <a:rPr lang="en-US" sz="3600" b="1" dirty="0" smtClean="0">
                <a:solidFill>
                  <a:schemeClr val="bg1"/>
                </a:solidFill>
              </a:rPr>
              <a:t>; then he will tell you what you shall do.”</a:t>
            </a:r>
            <a:endParaRPr lang="en-US" sz="3600" dirty="0">
              <a:solidFill>
                <a:schemeClr val="bg1"/>
              </a:solidFill>
            </a:endParaRPr>
          </a:p>
        </p:txBody>
      </p:sp>
    </p:spTree>
    <p:extLst>
      <p:ext uri="{BB962C8B-B14F-4D97-AF65-F5344CB8AC3E}">
        <p14:creationId xmlns:p14="http://schemas.microsoft.com/office/powerpoint/2010/main" val="2255145413"/>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Rectangle 1"/>
          <p:cNvSpPr/>
          <p:nvPr/>
        </p:nvSpPr>
        <p:spPr>
          <a:xfrm>
            <a:off x="0" y="5934670"/>
            <a:ext cx="8964955"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smtClean="0">
                <a:ln/>
                <a:solidFill>
                  <a:schemeClr val="accent3"/>
                </a:solidFill>
                <a:sym typeface="Wingdings 3" panose="05040102010807070707" pitchFamily="18" charset="2"/>
              </a:rPr>
              <a:t>Abraham </a:t>
            </a:r>
            <a:r>
              <a:rPr lang="en-US" sz="5400" b="1" cap="none" spc="0" dirty="0" smtClean="0">
                <a:ln/>
                <a:solidFill>
                  <a:schemeClr val="accent3"/>
                </a:solidFill>
                <a:effectLst/>
              </a:rPr>
              <a:t>Boaz</a:t>
            </a:r>
            <a:r>
              <a:rPr lang="en-US" sz="5400" b="1" dirty="0" smtClean="0">
                <a:ln/>
                <a:solidFill>
                  <a:schemeClr val="accent3"/>
                </a:solidFill>
                <a:sym typeface="Wingdings 3" panose="05040102010807070707" pitchFamily="18" charset="2"/>
              </a:rPr>
              <a:t> David Jesus</a:t>
            </a:r>
            <a:endParaRPr lang="en-US" sz="5400" b="1" cap="none" spc="0" dirty="0">
              <a:ln/>
              <a:solidFill>
                <a:schemeClr val="accent3"/>
              </a:solidFill>
              <a:effectLst/>
            </a:endParaRPr>
          </a:p>
        </p:txBody>
      </p:sp>
      <p:sp>
        <p:nvSpPr>
          <p:cNvPr id="3" name="TextBox 2"/>
          <p:cNvSpPr txBox="1"/>
          <p:nvPr/>
        </p:nvSpPr>
        <p:spPr>
          <a:xfrm>
            <a:off x="0" y="0"/>
            <a:ext cx="9144000" cy="4524315"/>
          </a:xfrm>
          <a:prstGeom prst="rect">
            <a:avLst/>
          </a:prstGeom>
          <a:noFill/>
        </p:spPr>
        <p:txBody>
          <a:bodyPr wrap="square" rtlCol="0">
            <a:spAutoFit/>
          </a:bodyPr>
          <a:lstStyle/>
          <a:p>
            <a:r>
              <a:rPr lang="en-US" sz="3600" b="1" dirty="0" smtClean="0">
                <a:solidFill>
                  <a:schemeClr val="bg1"/>
                </a:solidFill>
              </a:rPr>
              <a:t>3.5-7:  She said to her, “All that you say I will do.”  So she went down to the threshing floor and did according to all that her mother-in-law had commanded her.  When Boaz had eaten and drunk and his heart was merry, he went to lie down at the end of the heap of grain; and she came secretly, and uncovered his feet and lay down.  </a:t>
            </a:r>
            <a:endParaRPr lang="en-US" sz="3600" dirty="0">
              <a:solidFill>
                <a:schemeClr val="bg1"/>
              </a:solidFill>
            </a:endParaRPr>
          </a:p>
        </p:txBody>
      </p:sp>
    </p:spTree>
    <p:extLst>
      <p:ext uri="{BB962C8B-B14F-4D97-AF65-F5344CB8AC3E}">
        <p14:creationId xmlns:p14="http://schemas.microsoft.com/office/powerpoint/2010/main" val="1036039692"/>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Rectangle 1"/>
          <p:cNvSpPr/>
          <p:nvPr/>
        </p:nvSpPr>
        <p:spPr>
          <a:xfrm>
            <a:off x="0" y="5934670"/>
            <a:ext cx="8964955"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smtClean="0">
                <a:ln/>
                <a:solidFill>
                  <a:schemeClr val="accent3"/>
                </a:solidFill>
                <a:sym typeface="Wingdings 3" panose="05040102010807070707" pitchFamily="18" charset="2"/>
              </a:rPr>
              <a:t>Abraham </a:t>
            </a:r>
            <a:r>
              <a:rPr lang="en-US" sz="5400" b="1" cap="none" spc="0" dirty="0" smtClean="0">
                <a:ln/>
                <a:solidFill>
                  <a:schemeClr val="accent3"/>
                </a:solidFill>
                <a:effectLst/>
              </a:rPr>
              <a:t>Boaz</a:t>
            </a:r>
            <a:r>
              <a:rPr lang="en-US" sz="5400" b="1" dirty="0" smtClean="0">
                <a:ln/>
                <a:solidFill>
                  <a:schemeClr val="accent3"/>
                </a:solidFill>
                <a:sym typeface="Wingdings 3" panose="05040102010807070707" pitchFamily="18" charset="2"/>
              </a:rPr>
              <a:t> David Jesus</a:t>
            </a:r>
            <a:endParaRPr lang="en-US" sz="5400" b="1" cap="none" spc="0" dirty="0">
              <a:ln/>
              <a:solidFill>
                <a:schemeClr val="accent3"/>
              </a:solidFill>
              <a:effectLst/>
            </a:endParaRPr>
          </a:p>
        </p:txBody>
      </p:sp>
      <p:sp>
        <p:nvSpPr>
          <p:cNvPr id="3" name="TextBox 2"/>
          <p:cNvSpPr txBox="1"/>
          <p:nvPr/>
        </p:nvSpPr>
        <p:spPr>
          <a:xfrm>
            <a:off x="0" y="0"/>
            <a:ext cx="8840264" cy="4893647"/>
          </a:xfrm>
          <a:prstGeom prst="rect">
            <a:avLst/>
          </a:prstGeom>
          <a:noFill/>
        </p:spPr>
        <p:txBody>
          <a:bodyPr wrap="square" rtlCol="0">
            <a:spAutoFit/>
          </a:bodyPr>
          <a:lstStyle/>
          <a:p>
            <a:r>
              <a:rPr lang="en-US" sz="3600" b="1" dirty="0" smtClean="0">
                <a:solidFill>
                  <a:schemeClr val="bg1"/>
                </a:solidFill>
              </a:rPr>
              <a:t>3.8-9:  It happened in the middle of the night that the man was startled and bent forward; and behold, a woman was lying at his feet.  He said, “Who are you?” And she answered, “I am Ruth your maid. So spread your </a:t>
            </a:r>
            <a:r>
              <a:rPr lang="en-US" sz="3600" b="1" dirty="0" smtClean="0">
                <a:solidFill>
                  <a:schemeClr val="accent5">
                    <a:lumMod val="60000"/>
                    <a:lumOff val="40000"/>
                  </a:schemeClr>
                </a:solidFill>
              </a:rPr>
              <a:t>covering </a:t>
            </a:r>
            <a:r>
              <a:rPr lang="en-US" sz="3600" b="1" dirty="0" smtClean="0">
                <a:solidFill>
                  <a:schemeClr val="bg1"/>
                </a:solidFill>
              </a:rPr>
              <a:t>over your maid, for you are a </a:t>
            </a:r>
          </a:p>
          <a:p>
            <a:r>
              <a:rPr lang="en-US" sz="3600" b="1" dirty="0" smtClean="0">
                <a:solidFill>
                  <a:schemeClr val="bg1"/>
                </a:solidFill>
              </a:rPr>
              <a:t>	</a:t>
            </a:r>
            <a:r>
              <a:rPr lang="en-US" sz="3600" b="1" dirty="0" smtClean="0">
                <a:solidFill>
                  <a:srgbClr val="FFFF00"/>
                </a:solidFill>
              </a:rPr>
              <a:t>close relative</a:t>
            </a:r>
            <a:r>
              <a:rPr lang="en-US" sz="3600" b="1" dirty="0" smtClean="0">
                <a:solidFill>
                  <a:schemeClr val="bg1"/>
                </a:solidFill>
              </a:rPr>
              <a:t>.”  </a:t>
            </a:r>
          </a:p>
          <a:p>
            <a:r>
              <a:rPr lang="en-US" sz="3600" b="1" dirty="0" smtClean="0">
                <a:solidFill>
                  <a:schemeClr val="bg1"/>
                </a:solidFill>
              </a:rPr>
              <a:t>			</a:t>
            </a:r>
            <a:r>
              <a:rPr lang="he-IL" sz="3600" dirty="0" smtClean="0">
                <a:latin typeface="Times New Roman" panose="02020603050405020304" pitchFamily="18" charset="0"/>
                <a:cs typeface="Times New Roman" panose="02020603050405020304" pitchFamily="18" charset="0"/>
              </a:rPr>
              <a:t> </a:t>
            </a:r>
            <a:r>
              <a:rPr lang="he-IL" sz="6000" dirty="0" smtClean="0">
                <a:solidFill>
                  <a:srgbClr val="FFFF00"/>
                </a:solidFill>
                <a:latin typeface="Times New Roman" panose="02020603050405020304" pitchFamily="18" charset="0"/>
                <a:cs typeface="Times New Roman" panose="02020603050405020304" pitchFamily="18" charset="0"/>
              </a:rPr>
              <a:t>גָּאַל</a:t>
            </a:r>
            <a:r>
              <a:rPr lang="he-IL" sz="3600" dirty="0" smtClean="0">
                <a:latin typeface="Times New Roman" panose="02020603050405020304" pitchFamily="18" charset="0"/>
                <a:cs typeface="Times New Roman" panose="02020603050405020304" pitchFamily="18" charset="0"/>
              </a:rPr>
              <a:t> </a:t>
            </a:r>
            <a:r>
              <a:rPr lang="en-US" sz="3600" b="1" dirty="0" smtClean="0">
                <a:solidFill>
                  <a:srgbClr val="FFFF00"/>
                </a:solidFill>
              </a:rPr>
              <a:t>[kinsman redeemer]</a:t>
            </a:r>
            <a:r>
              <a:rPr lang="en-US" sz="3600" b="1" dirty="0" smtClean="0">
                <a:solidFill>
                  <a:schemeClr val="bg1"/>
                </a:solidFill>
              </a:rPr>
              <a:t>	</a:t>
            </a:r>
            <a:endParaRPr lang="en-US" sz="3600" dirty="0">
              <a:solidFill>
                <a:schemeClr val="bg1"/>
              </a:solidFill>
            </a:endParaRPr>
          </a:p>
        </p:txBody>
      </p:sp>
      <p:cxnSp>
        <p:nvCxnSpPr>
          <p:cNvPr id="5" name="Straight Arrow Connector 4"/>
          <p:cNvCxnSpPr/>
          <p:nvPr/>
        </p:nvCxnSpPr>
        <p:spPr>
          <a:xfrm>
            <a:off x="2192482" y="4010891"/>
            <a:ext cx="602673" cy="363682"/>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0449192"/>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149</TotalTime>
  <Words>2054</Words>
  <Application>Microsoft Office PowerPoint</Application>
  <PresentationFormat>On-screen Show (4:3)</PresentationFormat>
  <Paragraphs>85</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Calibri Light</vt:lpstr>
      <vt:lpstr>Times New Roman</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Groben</dc:creator>
  <cp:lastModifiedBy>William Groben</cp:lastModifiedBy>
  <cp:revision>18</cp:revision>
  <dcterms:created xsi:type="dcterms:W3CDTF">2013-11-12T19:14:06Z</dcterms:created>
  <dcterms:modified xsi:type="dcterms:W3CDTF">2013-11-15T11:41:27Z</dcterms:modified>
</cp:coreProperties>
</file>